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x="18288000" cy="10287000"/>
  <p:notesSz cx="6858000" cy="9144000"/>
  <p:embeddedFontLst>
    <p:embeddedFont>
      <p:font typeface="Arial Bold" charset="1" panose="020B0802020202020204"/>
      <p:regular r:id="rId30"/>
    </p:embeddedFont>
    <p:embeddedFont>
      <p:font typeface="Arimo Bold" charset="1" panose="020B0704020202020204"/>
      <p:regular r:id="rId31"/>
    </p:embeddedFont>
    <p:embeddedFont>
      <p:font typeface="Poppins Medium Bold" charset="1" panose="02000000000000000000"/>
      <p:regular r:id="rId32"/>
    </p:embeddedFont>
    <p:embeddedFont>
      <p:font typeface="Poppins Medium" charset="1" panose="02000000000000000000"/>
      <p:regular r:id="rId33"/>
    </p:embeddedFont>
    <p:embeddedFont>
      <p:font typeface="Poppins Light Bold" charset="1" panose="02000000000000000000"/>
      <p:regular r:id="rId34"/>
    </p:embeddedFont>
    <p:embeddedFont>
      <p:font typeface="Poppins Light" charset="1" panose="02000000000000000000"/>
      <p:regular r:id="rId35"/>
    </p:embeddedFont>
    <p:embeddedFont>
      <p:font typeface="Open Sans Bold" charset="1" panose="020B0806030504020204"/>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svg>
</file>

<file path=ppt/media/image35.jpeg>
</file>

<file path=ppt/media/image4.svg>
</file>

<file path=ppt/media/image5.png>
</file>

<file path=ppt/media/image6.svg>
</file>

<file path=ppt/media/image7.gif>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png" Type="http://schemas.openxmlformats.org/officeDocument/2006/relationships/image"/><Relationship Id="rId4" Target="../media/image32.svg" Type="http://schemas.openxmlformats.org/officeDocument/2006/relationships/image"/><Relationship Id="rId5" Target="../media/image33.png" Type="http://schemas.openxmlformats.org/officeDocument/2006/relationships/image"/><Relationship Id="rId6" Target="../media/image34.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gif"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
            <a:ext cx="18288000" cy="10286998"/>
          </a:xfrm>
          <a:custGeom>
            <a:avLst/>
            <a:gdLst/>
            <a:ahLst/>
            <a:cxnLst/>
            <a:rect r="r" b="b" t="t" l="l"/>
            <a:pathLst>
              <a:path h="10286998" w="18288000">
                <a:moveTo>
                  <a:pt x="0" y="0"/>
                </a:moveTo>
                <a:lnTo>
                  <a:pt x="18288000" y="0"/>
                </a:lnTo>
                <a:lnTo>
                  <a:pt x="18288000" y="10286998"/>
                </a:lnTo>
                <a:lnTo>
                  <a:pt x="0" y="10286998"/>
                </a:lnTo>
                <a:lnTo>
                  <a:pt x="0" y="0"/>
                </a:lnTo>
                <a:close/>
              </a:path>
            </a:pathLst>
          </a:custGeom>
          <a:blipFill>
            <a:blip r:embed="rId2"/>
            <a:stretch>
              <a:fillRect l="0" t="-92" r="0" b="-92"/>
            </a:stretch>
          </a:blipFill>
        </p:spPr>
      </p:sp>
      <p:graphicFrame>
        <p:nvGraphicFramePr>
          <p:cNvPr name="Table 3" id="3"/>
          <p:cNvGraphicFramePr>
            <a:graphicFrameLocks noGrp="true"/>
          </p:cNvGraphicFramePr>
          <p:nvPr/>
        </p:nvGraphicFramePr>
        <p:xfrm>
          <a:off x="10656400" y="1940050"/>
          <a:ext cx="7366000" cy="2209800"/>
        </p:xfrm>
        <a:graphic>
          <a:graphicData uri="http://schemas.openxmlformats.org/drawingml/2006/table">
            <a:tbl>
              <a:tblPr/>
              <a:tblGrid>
                <a:gridCol w="3030168"/>
                <a:gridCol w="4335832"/>
              </a:tblGrid>
              <a:tr h="1379919">
                <a:tc>
                  <a:txBody>
                    <a:bodyPr anchor="t" rtlCol="false"/>
                    <a:lstStyle/>
                    <a:p>
                      <a:pPr algn="ctr">
                        <a:lnSpc>
                          <a:spcPts val="3408"/>
                        </a:lnSpc>
                        <a:defRPr/>
                      </a:pPr>
                      <a:r>
                        <a:rPr lang="en-US" b="true" sz="2840">
                          <a:solidFill>
                            <a:srgbClr val="000000"/>
                          </a:solidFill>
                          <a:latin typeface="Arial Bold"/>
                          <a:ea typeface="Arial Bold"/>
                          <a:cs typeface="Arial Bold"/>
                          <a:sym typeface="Arial Bold"/>
                        </a:rPr>
                        <a:t>Día, Fecha:</a:t>
                      </a:r>
                      <a:endParaRPr lang="en-US" sz="1100"/>
                    </a:p>
                  </a:txBody>
                  <a:tcPr marL="91425" marR="91425" marT="91425" marB="91425"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Arimo Bold"/>
                          <a:ea typeface="Arimo Bold"/>
                          <a:cs typeface="Arimo Bold"/>
                          <a:sym typeface="Arimo Bold"/>
                        </a:rPr>
                        <a:t>Viernes</a:t>
                      </a:r>
                      <a:endParaRPr lang="en-US" sz="1100"/>
                    </a:p>
                    <a:p>
                      <a:pPr algn="ctr">
                        <a:lnSpc>
                          <a:spcPts val="4200"/>
                        </a:lnSpc>
                      </a:pPr>
                      <a:r>
                        <a:rPr lang="en-US" sz="3000" b="true">
                          <a:solidFill>
                            <a:srgbClr val="000000"/>
                          </a:solidFill>
                          <a:latin typeface="Arimo Bold"/>
                          <a:ea typeface="Arimo Bold"/>
                          <a:cs typeface="Arimo Bold"/>
                          <a:sym typeface="Arimo Bold"/>
                        </a:rPr>
                        <a:t>02 / 08 / 2024</a:t>
                      </a:r>
                    </a:p>
                  </a:txBody>
                  <a:tcPr marL="91425" marR="91425" marT="91425" marB="91425"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829881">
                <a:tc>
                  <a:txBody>
                    <a:bodyPr anchor="t" rtlCol="false"/>
                    <a:lstStyle/>
                    <a:p>
                      <a:pPr algn="ctr">
                        <a:lnSpc>
                          <a:spcPts val="3408"/>
                        </a:lnSpc>
                        <a:defRPr/>
                      </a:pPr>
                      <a:r>
                        <a:rPr lang="en-US" b="true" sz="2840">
                          <a:solidFill>
                            <a:srgbClr val="000000"/>
                          </a:solidFill>
                          <a:latin typeface="Arial Bold"/>
                          <a:ea typeface="Arial Bold"/>
                          <a:cs typeface="Arial Bold"/>
                          <a:sym typeface="Arial Bold"/>
                        </a:rPr>
                        <a:t>Hora de inicio:</a:t>
                      </a:r>
                      <a:endParaRPr lang="en-US" sz="1100"/>
                    </a:p>
                  </a:txBody>
                  <a:tcPr marL="91425" marR="91425" marT="91425" marB="91425"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4199"/>
                        </a:lnSpc>
                        <a:defRPr/>
                      </a:pPr>
                      <a:r>
                        <a:rPr lang="en-US" sz="2999" b="true">
                          <a:solidFill>
                            <a:srgbClr val="000000"/>
                          </a:solidFill>
                          <a:latin typeface="Arimo Bold"/>
                          <a:ea typeface="Arimo Bold"/>
                          <a:cs typeface="Arimo Bold"/>
                          <a:sym typeface="Arimo Bold"/>
                        </a:rPr>
                        <a:t>15:40</a:t>
                      </a:r>
                      <a:endParaRPr lang="en-US" sz="1100"/>
                    </a:p>
                  </a:txBody>
                  <a:tcPr marL="91425" marR="91425" marT="91425" marB="91425"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bl>
          </a:graphicData>
        </a:graphic>
      </p:graphicFrame>
      <p:sp>
        <p:nvSpPr>
          <p:cNvPr name="TextBox 4" id="4"/>
          <p:cNvSpPr txBox="true"/>
          <p:nvPr/>
        </p:nvSpPr>
        <p:spPr>
          <a:xfrm rot="0">
            <a:off x="2971775" y="4512775"/>
            <a:ext cx="13401150" cy="1051200"/>
          </a:xfrm>
          <a:prstGeom prst="rect">
            <a:avLst/>
          </a:prstGeom>
        </p:spPr>
        <p:txBody>
          <a:bodyPr anchor="t" rtlCol="false" tIns="0" lIns="0" bIns="0" rIns="0">
            <a:spAutoFit/>
          </a:bodyPr>
          <a:lstStyle/>
          <a:p>
            <a:pPr algn="l">
              <a:lnSpc>
                <a:spcPts val="5999"/>
              </a:lnSpc>
            </a:pPr>
            <a:r>
              <a:rPr lang="en-US" b="true" sz="4999">
                <a:solidFill>
                  <a:srgbClr val="000000"/>
                </a:solidFill>
                <a:latin typeface="Arial Bold"/>
                <a:ea typeface="Arial Bold"/>
                <a:cs typeface="Arial Bold"/>
                <a:sym typeface="Arial Bold"/>
              </a:rPr>
              <a:t>Modelación y Simulación 2 [A]</a:t>
            </a:r>
          </a:p>
        </p:txBody>
      </p:sp>
      <p:sp>
        <p:nvSpPr>
          <p:cNvPr name="TextBox 5" id="5"/>
          <p:cNvSpPr txBox="true"/>
          <p:nvPr/>
        </p:nvSpPr>
        <p:spPr>
          <a:xfrm rot="0">
            <a:off x="2971775" y="5661100"/>
            <a:ext cx="10990350" cy="888075"/>
          </a:xfrm>
          <a:prstGeom prst="rect">
            <a:avLst/>
          </a:prstGeom>
        </p:spPr>
        <p:txBody>
          <a:bodyPr anchor="t" rtlCol="false" tIns="0" lIns="0" bIns="0" rIns="0">
            <a:spAutoFit/>
          </a:bodyPr>
          <a:lstStyle/>
          <a:p>
            <a:pPr algn="l">
              <a:lnSpc>
                <a:spcPts val="4800"/>
              </a:lnSpc>
            </a:pPr>
            <a:r>
              <a:rPr lang="en-US" b="true" sz="4000">
                <a:solidFill>
                  <a:srgbClr val="000000"/>
                </a:solidFill>
                <a:latin typeface="Arial Bold"/>
                <a:ea typeface="Arial Bold"/>
                <a:cs typeface="Arial Bold"/>
                <a:sym typeface="Arial Bold"/>
              </a:rPr>
              <a:t>André Joaquin Ortega De Paz</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889665"/>
            <a:ext cx="16230600" cy="7901355"/>
            <a:chOff x="0" y="0"/>
            <a:chExt cx="21640800" cy="10535141"/>
          </a:xfrm>
        </p:grpSpPr>
        <p:sp>
          <p:nvSpPr>
            <p:cNvPr name="TextBox 3" id="3"/>
            <p:cNvSpPr txBox="true"/>
            <p:nvPr/>
          </p:nvSpPr>
          <p:spPr>
            <a:xfrm rot="0">
              <a:off x="0" y="9525"/>
              <a:ext cx="21640800"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402907"/>
              <a:ext cx="21640800" cy="81322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Las listas se utilizan para definir una colección de cadenas, objetos, nodos o </a:t>
              </a:r>
              <a:r>
                <a:rPr lang="en-US" sz="2499">
                  <a:solidFill>
                    <a:srgbClr val="FFFFFF"/>
                  </a:solidFill>
                  <a:latin typeface="Poppins Light"/>
                  <a:ea typeface="Poppins Light"/>
                  <a:cs typeface="Poppins Light"/>
                  <a:sym typeface="Poppins Light"/>
                </a:rPr>
                <a:t>transportistas.</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La lista también se utilizan para definir el cambio posible de estados de una matriz de conmutación (por ejemplo, color, tamaño, etc), o para proporcionar una lista en los que una selección se debe hacer(por ejemplo, un recurso para aprovechar, el transportista para seleccionar, etc).</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En Simio, podemos crear listas en el apartado</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Definitions -&gt;Lists.</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Las listas que podemos generar son:</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String</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Object</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Node</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Transporter</a:t>
              </a:r>
            </a:p>
          </p:txBody>
        </p:sp>
        <p:sp>
          <p:nvSpPr>
            <p:cNvPr name="AutoShape 5" id="5"/>
            <p:cNvSpPr/>
            <p:nvPr/>
          </p:nvSpPr>
          <p:spPr>
            <a:xfrm>
              <a:off x="0" y="1969804"/>
              <a:ext cx="21640800"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730318" y="5143500"/>
            <a:ext cx="4528982" cy="4206292"/>
          </a:xfrm>
          <a:custGeom>
            <a:avLst/>
            <a:gdLst/>
            <a:ahLst/>
            <a:cxnLst/>
            <a:rect r="r" b="b" t="t" l="l"/>
            <a:pathLst>
              <a:path h="4206292" w="4528982">
                <a:moveTo>
                  <a:pt x="0" y="0"/>
                </a:moveTo>
                <a:lnTo>
                  <a:pt x="4528982" y="0"/>
                </a:lnTo>
                <a:lnTo>
                  <a:pt x="4528982" y="4206292"/>
                </a:lnTo>
                <a:lnTo>
                  <a:pt x="0" y="4206292"/>
                </a:lnTo>
                <a:lnTo>
                  <a:pt x="0" y="0"/>
                </a:lnTo>
                <a:close/>
              </a:path>
            </a:pathLst>
          </a:custGeom>
          <a:blipFill>
            <a:blip r:embed="rId2"/>
            <a:stretch>
              <a:fillRect l="0" t="0" r="0" b="0"/>
            </a:stretch>
          </a:blipFill>
        </p:spPr>
      </p:sp>
      <p:grpSp>
        <p:nvGrpSpPr>
          <p:cNvPr name="Group 7" id="7"/>
          <p:cNvGrpSpPr/>
          <p:nvPr/>
        </p:nvGrpSpPr>
        <p:grpSpPr>
          <a:xfrm rot="0">
            <a:off x="1028700" y="307181"/>
            <a:ext cx="6452820" cy="1443038"/>
            <a:chOff x="0" y="0"/>
            <a:chExt cx="8603760" cy="1924050"/>
          </a:xfrm>
        </p:grpSpPr>
        <p:sp>
          <p:nvSpPr>
            <p:cNvPr name="TextBox 8" id="8"/>
            <p:cNvSpPr txBox="true"/>
            <p:nvPr/>
          </p:nvSpPr>
          <p:spPr>
            <a:xfrm rot="0">
              <a:off x="0" y="-9525"/>
              <a:ext cx="8603760"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LISTAS</a:t>
              </a:r>
            </a:p>
          </p:txBody>
        </p:sp>
        <p:sp>
          <p:nvSpPr>
            <p:cNvPr name="TextBox 9" id="9"/>
            <p:cNvSpPr txBox="true"/>
            <p:nvPr/>
          </p:nvSpPr>
          <p:spPr>
            <a:xfrm rot="0">
              <a:off x="0" y="1270000"/>
              <a:ext cx="8603760" cy="654051"/>
            </a:xfrm>
            <a:prstGeom prst="rect">
              <a:avLst/>
            </a:prstGeom>
          </p:spPr>
          <p:txBody>
            <a:bodyPr anchor="t" rtlCol="false" tIns="0" lIns="0" bIns="0" rIns="0">
              <a:spAutoFit/>
            </a:bodyPr>
            <a:lstStyle/>
            <a:p>
              <a:pPr algn="l">
                <a:lnSpc>
                  <a:spcPts val="4199"/>
                </a:lnSpc>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79578" y="3426435"/>
            <a:ext cx="8812008" cy="3434130"/>
            <a:chOff x="0" y="0"/>
            <a:chExt cx="11749344" cy="4578841"/>
          </a:xfrm>
        </p:grpSpPr>
        <p:sp>
          <p:nvSpPr>
            <p:cNvPr name="TextBox 3" id="3"/>
            <p:cNvSpPr txBox="true"/>
            <p:nvPr/>
          </p:nvSpPr>
          <p:spPr>
            <a:xfrm rot="0">
              <a:off x="0" y="0"/>
              <a:ext cx="11749344"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1749344" cy="28744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Define una lista de cadenas (por ejemplo, pequeña, mediana y gran empresa) que se utilizan para definir una lista de propiedades que puede tener cualquier valor de la lista, o el posible de-a los estados en una mesa de cambio.</a:t>
              </a:r>
            </a:p>
          </p:txBody>
        </p:sp>
        <p:sp>
          <p:nvSpPr>
            <p:cNvPr name="AutoShape 5" id="5"/>
            <p:cNvSpPr/>
            <p:nvPr/>
          </p:nvSpPr>
          <p:spPr>
            <a:xfrm>
              <a:off x="0" y="1271304"/>
              <a:ext cx="11749344"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476867" y="2853501"/>
            <a:ext cx="3344725" cy="4579998"/>
          </a:xfrm>
          <a:custGeom>
            <a:avLst/>
            <a:gdLst/>
            <a:ahLst/>
            <a:cxnLst/>
            <a:rect r="r" b="b" t="t" l="l"/>
            <a:pathLst>
              <a:path h="4579998" w="3344725">
                <a:moveTo>
                  <a:pt x="0" y="0"/>
                </a:moveTo>
                <a:lnTo>
                  <a:pt x="3344724" y="0"/>
                </a:lnTo>
                <a:lnTo>
                  <a:pt x="3344724" y="4579998"/>
                </a:lnTo>
                <a:lnTo>
                  <a:pt x="0" y="4579998"/>
                </a:lnTo>
                <a:lnTo>
                  <a:pt x="0" y="0"/>
                </a:lnTo>
                <a:close/>
              </a:path>
            </a:pathLst>
          </a:custGeom>
          <a:blipFill>
            <a:blip r:embed="rId2"/>
            <a:stretch>
              <a:fillRect l="0" t="-6293" r="0" b="-6293"/>
            </a:stretch>
          </a:blipFill>
        </p:spPr>
      </p:sp>
      <p:grpSp>
        <p:nvGrpSpPr>
          <p:cNvPr name="Group 7" id="7"/>
          <p:cNvGrpSpPr/>
          <p:nvPr/>
        </p:nvGrpSpPr>
        <p:grpSpPr>
          <a:xfrm rot="0">
            <a:off x="1028700" y="307181"/>
            <a:ext cx="10113763" cy="1443038"/>
            <a:chOff x="0" y="0"/>
            <a:chExt cx="13485018" cy="1924050"/>
          </a:xfrm>
        </p:grpSpPr>
        <p:sp>
          <p:nvSpPr>
            <p:cNvPr name="TextBox 8" id="8"/>
            <p:cNvSpPr txBox="true"/>
            <p:nvPr/>
          </p:nvSpPr>
          <p:spPr>
            <a:xfrm rot="0">
              <a:off x="0" y="-9525"/>
              <a:ext cx="13485018"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STRING LIST</a:t>
              </a:r>
            </a:p>
          </p:txBody>
        </p:sp>
        <p:sp>
          <p:nvSpPr>
            <p:cNvPr name="TextBox 9" id="9"/>
            <p:cNvSpPr txBox="true"/>
            <p:nvPr/>
          </p:nvSpPr>
          <p:spPr>
            <a:xfrm rot="0">
              <a:off x="0" y="1270000"/>
              <a:ext cx="13485018"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Lista de Cadenas</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79578" y="3426435"/>
            <a:ext cx="8812008" cy="3434130"/>
            <a:chOff x="0" y="0"/>
            <a:chExt cx="11749344" cy="4578841"/>
          </a:xfrm>
        </p:grpSpPr>
        <p:sp>
          <p:nvSpPr>
            <p:cNvPr name="TextBox 3" id="3"/>
            <p:cNvSpPr txBox="true"/>
            <p:nvPr/>
          </p:nvSpPr>
          <p:spPr>
            <a:xfrm rot="0">
              <a:off x="0" y="0"/>
              <a:ext cx="11749344"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1749344" cy="28744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Define una lista de objetos (por ejemplo, Fred, Sue, Tom), hace referencia a las </a:t>
              </a:r>
              <a:r>
                <a:rPr lang="en-US" sz="2499">
                  <a:solidFill>
                    <a:srgbClr val="FFFFFF"/>
                  </a:solidFill>
                  <a:latin typeface="Poppins Light"/>
                  <a:ea typeface="Poppins Light"/>
                  <a:cs typeface="Poppins Light"/>
                  <a:sym typeface="Poppins Light"/>
                </a:rPr>
                <a:t>medidas (por ejemplo, paso FindObject) y objetos (por ejemplo, objeto de estación de trabajo) que permite una selección de un objeto a partir de una lista deobjetos.</a:t>
              </a:r>
            </a:p>
          </p:txBody>
        </p:sp>
        <p:sp>
          <p:nvSpPr>
            <p:cNvPr name="AutoShape 5" id="5"/>
            <p:cNvSpPr/>
            <p:nvPr/>
          </p:nvSpPr>
          <p:spPr>
            <a:xfrm>
              <a:off x="0" y="1271304"/>
              <a:ext cx="11749344"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3740472" y="3104390"/>
            <a:ext cx="2834649" cy="4078221"/>
          </a:xfrm>
          <a:custGeom>
            <a:avLst/>
            <a:gdLst/>
            <a:ahLst/>
            <a:cxnLst/>
            <a:rect r="r" b="b" t="t" l="l"/>
            <a:pathLst>
              <a:path h="4078221" w="2834649">
                <a:moveTo>
                  <a:pt x="0" y="0"/>
                </a:moveTo>
                <a:lnTo>
                  <a:pt x="2834649" y="0"/>
                </a:lnTo>
                <a:lnTo>
                  <a:pt x="2834649" y="4078220"/>
                </a:lnTo>
                <a:lnTo>
                  <a:pt x="0" y="4078220"/>
                </a:lnTo>
                <a:lnTo>
                  <a:pt x="0" y="0"/>
                </a:lnTo>
                <a:close/>
              </a:path>
            </a:pathLst>
          </a:custGeom>
          <a:blipFill>
            <a:blip r:embed="rId2"/>
            <a:stretch>
              <a:fillRect l="0" t="0" r="0" b="-30739"/>
            </a:stretch>
          </a:blipFill>
        </p:spPr>
      </p:sp>
      <p:grpSp>
        <p:nvGrpSpPr>
          <p:cNvPr name="Group 7" id="7"/>
          <p:cNvGrpSpPr/>
          <p:nvPr/>
        </p:nvGrpSpPr>
        <p:grpSpPr>
          <a:xfrm rot="0">
            <a:off x="1028700" y="307181"/>
            <a:ext cx="10113763" cy="1443038"/>
            <a:chOff x="0" y="0"/>
            <a:chExt cx="13485018" cy="1924050"/>
          </a:xfrm>
        </p:grpSpPr>
        <p:sp>
          <p:nvSpPr>
            <p:cNvPr name="TextBox 8" id="8"/>
            <p:cNvSpPr txBox="true"/>
            <p:nvPr/>
          </p:nvSpPr>
          <p:spPr>
            <a:xfrm rot="0">
              <a:off x="0" y="-9525"/>
              <a:ext cx="13485018"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OBJECT LIST</a:t>
              </a:r>
            </a:p>
          </p:txBody>
        </p:sp>
        <p:sp>
          <p:nvSpPr>
            <p:cNvPr name="TextBox 9" id="9"/>
            <p:cNvSpPr txBox="true"/>
            <p:nvPr/>
          </p:nvSpPr>
          <p:spPr>
            <a:xfrm rot="0">
              <a:off x="0" y="1270000"/>
              <a:ext cx="13485018"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Lista de Objetos</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79578" y="3426435"/>
            <a:ext cx="10199489" cy="2995980"/>
            <a:chOff x="0" y="0"/>
            <a:chExt cx="13599318" cy="3994641"/>
          </a:xfrm>
        </p:grpSpPr>
        <p:sp>
          <p:nvSpPr>
            <p:cNvPr name="TextBox 3" id="3"/>
            <p:cNvSpPr txBox="true"/>
            <p:nvPr/>
          </p:nvSpPr>
          <p:spPr>
            <a:xfrm rot="0">
              <a:off x="0" y="0"/>
              <a:ext cx="13599318"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3599318" cy="22902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Define una lista de nodos (por ejemplo, de entrada @ taladro, de entrada @ Torno, MergePoint) que son utilizados por el objeto TransferNode y RoutingGroup, elementos de ruta dinámica de entidad a un nodo en funcióndel estado actual.</a:t>
              </a:r>
            </a:p>
          </p:txBody>
        </p:sp>
        <p:sp>
          <p:nvSpPr>
            <p:cNvPr name="AutoShape 5" id="5"/>
            <p:cNvSpPr/>
            <p:nvPr/>
          </p:nvSpPr>
          <p:spPr>
            <a:xfrm>
              <a:off x="0" y="1271304"/>
              <a:ext cx="13599318"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3463040" y="2886611"/>
            <a:ext cx="2829532" cy="4513777"/>
          </a:xfrm>
          <a:custGeom>
            <a:avLst/>
            <a:gdLst/>
            <a:ahLst/>
            <a:cxnLst/>
            <a:rect r="r" b="b" t="t" l="l"/>
            <a:pathLst>
              <a:path h="4513777" w="2829532">
                <a:moveTo>
                  <a:pt x="0" y="0"/>
                </a:moveTo>
                <a:lnTo>
                  <a:pt x="2829532" y="0"/>
                </a:lnTo>
                <a:lnTo>
                  <a:pt x="2829532" y="4513778"/>
                </a:lnTo>
                <a:lnTo>
                  <a:pt x="0" y="4513778"/>
                </a:lnTo>
                <a:lnTo>
                  <a:pt x="0" y="0"/>
                </a:lnTo>
                <a:close/>
              </a:path>
            </a:pathLst>
          </a:custGeom>
          <a:blipFill>
            <a:blip r:embed="rId2"/>
            <a:stretch>
              <a:fillRect l="0" t="0" r="0" b="0"/>
            </a:stretch>
          </a:blipFill>
        </p:spPr>
      </p:sp>
      <p:grpSp>
        <p:nvGrpSpPr>
          <p:cNvPr name="Group 7" id="7"/>
          <p:cNvGrpSpPr/>
          <p:nvPr/>
        </p:nvGrpSpPr>
        <p:grpSpPr>
          <a:xfrm rot="0">
            <a:off x="1028700" y="307181"/>
            <a:ext cx="10113763" cy="1443038"/>
            <a:chOff x="0" y="0"/>
            <a:chExt cx="13485018" cy="1924050"/>
          </a:xfrm>
        </p:grpSpPr>
        <p:sp>
          <p:nvSpPr>
            <p:cNvPr name="TextBox 8" id="8"/>
            <p:cNvSpPr txBox="true"/>
            <p:nvPr/>
          </p:nvSpPr>
          <p:spPr>
            <a:xfrm rot="0">
              <a:off x="0" y="-9525"/>
              <a:ext cx="13485018"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NODE LIST</a:t>
              </a:r>
            </a:p>
          </p:txBody>
        </p:sp>
        <p:sp>
          <p:nvSpPr>
            <p:cNvPr name="TextBox 9" id="9"/>
            <p:cNvSpPr txBox="true"/>
            <p:nvPr/>
          </p:nvSpPr>
          <p:spPr>
            <a:xfrm rot="0">
              <a:off x="0" y="1270000"/>
              <a:ext cx="13485018"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Lista de Nodos</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426435"/>
            <a:ext cx="10333222" cy="2995980"/>
            <a:chOff x="0" y="0"/>
            <a:chExt cx="13777629" cy="3994641"/>
          </a:xfrm>
        </p:grpSpPr>
        <p:sp>
          <p:nvSpPr>
            <p:cNvPr name="TextBox 3" id="3"/>
            <p:cNvSpPr txBox="true"/>
            <p:nvPr/>
          </p:nvSpPr>
          <p:spPr>
            <a:xfrm rot="0">
              <a:off x="0" y="0"/>
              <a:ext cx="13777629"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3777629" cy="22902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Define una lista de elementos transportistas (por ejemplo, cart1, cart2, cart3) que es </a:t>
              </a:r>
              <a:r>
                <a:rPr lang="en-US" sz="2499">
                  <a:solidFill>
                    <a:srgbClr val="FFFFFF"/>
                  </a:solidFill>
                  <a:latin typeface="Poppins Light"/>
                  <a:ea typeface="Poppins Light"/>
                  <a:cs typeface="Poppins Light"/>
                  <a:sym typeface="Poppins Light"/>
                </a:rPr>
                <a:t>utilizado por los pasos (por ejemplo, paso Ride) y objetos (por ejemplo, TransferNode) que permitir la selección de un transportista de una lista de los transportistas.</a:t>
              </a:r>
            </a:p>
          </p:txBody>
        </p:sp>
        <p:sp>
          <p:nvSpPr>
            <p:cNvPr name="AutoShape 5" id="5"/>
            <p:cNvSpPr/>
            <p:nvPr/>
          </p:nvSpPr>
          <p:spPr>
            <a:xfrm>
              <a:off x="0" y="1271304"/>
              <a:ext cx="13777629"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797007" y="3426435"/>
            <a:ext cx="3852315" cy="3482871"/>
          </a:xfrm>
          <a:custGeom>
            <a:avLst/>
            <a:gdLst/>
            <a:ahLst/>
            <a:cxnLst/>
            <a:rect r="r" b="b" t="t" l="l"/>
            <a:pathLst>
              <a:path h="3482871" w="3852315">
                <a:moveTo>
                  <a:pt x="0" y="0"/>
                </a:moveTo>
                <a:lnTo>
                  <a:pt x="3852314" y="0"/>
                </a:lnTo>
                <a:lnTo>
                  <a:pt x="3852314" y="3482871"/>
                </a:lnTo>
                <a:lnTo>
                  <a:pt x="0" y="3482871"/>
                </a:lnTo>
                <a:lnTo>
                  <a:pt x="0" y="0"/>
                </a:lnTo>
                <a:close/>
              </a:path>
            </a:pathLst>
          </a:custGeom>
          <a:blipFill>
            <a:blip r:embed="rId2"/>
            <a:stretch>
              <a:fillRect l="0" t="0" r="0" b="-30717"/>
            </a:stretch>
          </a:blipFill>
        </p:spPr>
      </p:sp>
      <p:grpSp>
        <p:nvGrpSpPr>
          <p:cNvPr name="Group 7" id="7"/>
          <p:cNvGrpSpPr/>
          <p:nvPr/>
        </p:nvGrpSpPr>
        <p:grpSpPr>
          <a:xfrm rot="0">
            <a:off x="1028700" y="307181"/>
            <a:ext cx="10113763" cy="1443038"/>
            <a:chOff x="0" y="0"/>
            <a:chExt cx="13485018" cy="1924050"/>
          </a:xfrm>
        </p:grpSpPr>
        <p:sp>
          <p:nvSpPr>
            <p:cNvPr name="TextBox 8" id="8"/>
            <p:cNvSpPr txBox="true"/>
            <p:nvPr/>
          </p:nvSpPr>
          <p:spPr>
            <a:xfrm rot="0">
              <a:off x="0" y="-9525"/>
              <a:ext cx="13485018"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OBJECT LIST</a:t>
              </a:r>
            </a:p>
          </p:txBody>
        </p:sp>
        <p:sp>
          <p:nvSpPr>
            <p:cNvPr name="TextBox 9" id="9"/>
            <p:cNvSpPr txBox="true"/>
            <p:nvPr/>
          </p:nvSpPr>
          <p:spPr>
            <a:xfrm rot="0">
              <a:off x="0" y="1270000"/>
              <a:ext cx="13485018"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Lista de Objetos</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889665"/>
            <a:ext cx="16230600" cy="6148755"/>
            <a:chOff x="0" y="0"/>
            <a:chExt cx="21640800" cy="8198341"/>
          </a:xfrm>
        </p:grpSpPr>
        <p:sp>
          <p:nvSpPr>
            <p:cNvPr name="TextBox 3" id="3"/>
            <p:cNvSpPr txBox="true"/>
            <p:nvPr/>
          </p:nvSpPr>
          <p:spPr>
            <a:xfrm rot="0">
              <a:off x="0" y="9525"/>
              <a:ext cx="21640800" cy="688975"/>
            </a:xfrm>
            <a:prstGeom prst="rect">
              <a:avLst/>
            </a:prstGeom>
          </p:spPr>
          <p:txBody>
            <a:bodyPr anchor="t" rtlCol="false" tIns="0" lIns="0" bIns="0" rIns="0">
              <a:spAutoFit/>
            </a:bodyPr>
            <a:lstStyle/>
            <a:p>
              <a:pPr algn="ctr">
                <a:lnSpc>
                  <a:spcPts val="4199"/>
                </a:lnSpc>
              </a:pPr>
            </a:p>
          </p:txBody>
        </p:sp>
        <p:sp>
          <p:nvSpPr>
            <p:cNvPr name="TextBox 4" id="4"/>
            <p:cNvSpPr txBox="true"/>
            <p:nvPr/>
          </p:nvSpPr>
          <p:spPr>
            <a:xfrm rot="0">
              <a:off x="0" y="2402907"/>
              <a:ext cx="21640800" cy="57954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Las colas se utilizan para definir un tipo de orden que se seguira para usar un servidor</a:t>
              </a:r>
              <a:r>
                <a:rPr lang="en-US" sz="2499">
                  <a:solidFill>
                    <a:srgbClr val="FFFFFF"/>
                  </a:solidFill>
                  <a:latin typeface="Poppins Light"/>
                  <a:ea typeface="Poppins Light"/>
                  <a:cs typeface="Poppins Light"/>
                  <a:sym typeface="Poppins Light"/>
                </a:rPr>
                <a:t>.</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Las diferentes colas que podemos usar son:</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Unicas</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Multiples</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First-in First-out (FIFO)</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Last-In First-Out (LIFO)</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Colas Random (RSS)</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Colas Priority</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Colas Weighted Fair Queing (WFQ)</a:t>
              </a:r>
            </a:p>
          </p:txBody>
        </p:sp>
        <p:sp>
          <p:nvSpPr>
            <p:cNvPr name="AutoShape 5" id="5"/>
            <p:cNvSpPr/>
            <p:nvPr/>
          </p:nvSpPr>
          <p:spPr>
            <a:xfrm>
              <a:off x="0" y="1969804"/>
              <a:ext cx="21640800"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9144000" y="4623778"/>
            <a:ext cx="7300452" cy="4114800"/>
          </a:xfrm>
          <a:custGeom>
            <a:avLst/>
            <a:gdLst/>
            <a:ahLst/>
            <a:cxnLst/>
            <a:rect r="r" b="b" t="t" l="l"/>
            <a:pathLst>
              <a:path h="4114800" w="7300452">
                <a:moveTo>
                  <a:pt x="0" y="0"/>
                </a:moveTo>
                <a:lnTo>
                  <a:pt x="7300452" y="0"/>
                </a:lnTo>
                <a:lnTo>
                  <a:pt x="730045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028700" y="307181"/>
            <a:ext cx="6452820" cy="1443038"/>
            <a:chOff x="0" y="0"/>
            <a:chExt cx="8603760" cy="1924050"/>
          </a:xfrm>
        </p:grpSpPr>
        <p:sp>
          <p:nvSpPr>
            <p:cNvPr name="TextBox 8" id="8"/>
            <p:cNvSpPr txBox="true"/>
            <p:nvPr/>
          </p:nvSpPr>
          <p:spPr>
            <a:xfrm rot="0">
              <a:off x="0" y="-9525"/>
              <a:ext cx="8603760"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COLAS</a:t>
              </a:r>
            </a:p>
          </p:txBody>
        </p:sp>
        <p:sp>
          <p:nvSpPr>
            <p:cNvPr name="TextBox 9" id="9"/>
            <p:cNvSpPr txBox="true"/>
            <p:nvPr/>
          </p:nvSpPr>
          <p:spPr>
            <a:xfrm rot="0">
              <a:off x="0" y="1270000"/>
              <a:ext cx="8603760" cy="654051"/>
            </a:xfrm>
            <a:prstGeom prst="rect">
              <a:avLst/>
            </a:prstGeom>
          </p:spPr>
          <p:txBody>
            <a:bodyPr anchor="t" rtlCol="false" tIns="0" lIns="0" bIns="0" rIns="0">
              <a:spAutoFit/>
            </a:bodyPr>
            <a:lstStyle/>
            <a:p>
              <a:pPr algn="l">
                <a:lnSpc>
                  <a:spcPts val="4199"/>
                </a:lnSpc>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3977389" y="1402433"/>
            <a:ext cx="10333222" cy="2557830"/>
            <a:chOff x="0" y="0"/>
            <a:chExt cx="13777629" cy="3410441"/>
          </a:xfrm>
        </p:grpSpPr>
        <p:sp>
          <p:nvSpPr>
            <p:cNvPr name="TextBox 3" id="3"/>
            <p:cNvSpPr txBox="true"/>
            <p:nvPr/>
          </p:nvSpPr>
          <p:spPr>
            <a:xfrm rot="0">
              <a:off x="0" y="0"/>
              <a:ext cx="13777629"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3777629" cy="17060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Es el proceso de crear una única cola de espera antes de redirigir el tráfico hacialos </a:t>
              </a:r>
              <a:r>
                <a:rPr lang="en-US" sz="2499">
                  <a:solidFill>
                    <a:srgbClr val="FFFFFF"/>
                  </a:solidFill>
                  <a:latin typeface="Poppins Light"/>
                  <a:ea typeface="Poppins Light"/>
                  <a:cs typeface="Poppins Light"/>
                  <a:sym typeface="Poppins Light"/>
                </a:rPr>
                <a:t>servidores. Nos permiten utilizar de mejor manera los servidores. Se ve de lasiguiente manera:</a:t>
              </a:r>
            </a:p>
          </p:txBody>
        </p:sp>
        <p:sp>
          <p:nvSpPr>
            <p:cNvPr name="AutoShape 5" id="5"/>
            <p:cNvSpPr/>
            <p:nvPr/>
          </p:nvSpPr>
          <p:spPr>
            <a:xfrm>
              <a:off x="0" y="1271304"/>
              <a:ext cx="13777629"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4298868" y="5143500"/>
            <a:ext cx="9690264" cy="4355503"/>
          </a:xfrm>
          <a:custGeom>
            <a:avLst/>
            <a:gdLst/>
            <a:ahLst/>
            <a:cxnLst/>
            <a:rect r="r" b="b" t="t" l="l"/>
            <a:pathLst>
              <a:path h="4355503" w="9690264">
                <a:moveTo>
                  <a:pt x="0" y="0"/>
                </a:moveTo>
                <a:lnTo>
                  <a:pt x="9690264" y="0"/>
                </a:lnTo>
                <a:lnTo>
                  <a:pt x="9690264" y="4355503"/>
                </a:lnTo>
                <a:lnTo>
                  <a:pt x="0" y="4355503"/>
                </a:lnTo>
                <a:lnTo>
                  <a:pt x="0" y="0"/>
                </a:lnTo>
                <a:close/>
              </a:path>
            </a:pathLst>
          </a:custGeom>
          <a:blipFill>
            <a:blip r:embed="rId2"/>
            <a:stretch>
              <a:fillRect l="0" t="0" r="0" b="0"/>
            </a:stretch>
          </a:blipFill>
        </p:spPr>
      </p:sp>
      <p:grpSp>
        <p:nvGrpSpPr>
          <p:cNvPr name="Group 7" id="7"/>
          <p:cNvGrpSpPr/>
          <p:nvPr/>
        </p:nvGrpSpPr>
        <p:grpSpPr>
          <a:xfrm rot="0">
            <a:off x="1028700" y="307181"/>
            <a:ext cx="10113763" cy="1443038"/>
            <a:chOff x="0" y="0"/>
            <a:chExt cx="13485018" cy="1924050"/>
          </a:xfrm>
        </p:grpSpPr>
        <p:sp>
          <p:nvSpPr>
            <p:cNvPr name="TextBox 8" id="8"/>
            <p:cNvSpPr txBox="true"/>
            <p:nvPr/>
          </p:nvSpPr>
          <p:spPr>
            <a:xfrm rot="0">
              <a:off x="0" y="-9525"/>
              <a:ext cx="13485018"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COLAS UNICAS</a:t>
              </a:r>
            </a:p>
          </p:txBody>
        </p:sp>
        <p:sp>
          <p:nvSpPr>
            <p:cNvPr name="TextBox 9" id="9"/>
            <p:cNvSpPr txBox="true"/>
            <p:nvPr/>
          </p:nvSpPr>
          <p:spPr>
            <a:xfrm rot="0">
              <a:off x="0" y="1270000"/>
              <a:ext cx="13485018" cy="654051"/>
            </a:xfrm>
            <a:prstGeom prst="rect">
              <a:avLst/>
            </a:prstGeom>
          </p:spPr>
          <p:txBody>
            <a:bodyPr anchor="t" rtlCol="false" tIns="0" lIns="0" bIns="0" rIns="0">
              <a:spAutoFit/>
            </a:bodyPr>
            <a:lstStyle/>
            <a:p>
              <a:pPr algn="l">
                <a:lnSpc>
                  <a:spcPts val="4199"/>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3254839" y="1750219"/>
            <a:ext cx="11778322" cy="2557830"/>
            <a:chOff x="0" y="0"/>
            <a:chExt cx="15704430" cy="3410441"/>
          </a:xfrm>
        </p:grpSpPr>
        <p:sp>
          <p:nvSpPr>
            <p:cNvPr name="TextBox 3" id="3"/>
            <p:cNvSpPr txBox="true"/>
            <p:nvPr/>
          </p:nvSpPr>
          <p:spPr>
            <a:xfrm rot="0">
              <a:off x="0" y="0"/>
              <a:ext cx="15704430"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5704430" cy="17060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Es el comportamiento por defecto de las colas de esperadentro de Simio. Se trata de que se genera una cola justoantes de entrar a cada servidor. Se ve de la siguientemanera:</a:t>
              </a:r>
            </a:p>
          </p:txBody>
        </p:sp>
        <p:sp>
          <p:nvSpPr>
            <p:cNvPr name="AutoShape 5" id="5"/>
            <p:cNvSpPr/>
            <p:nvPr/>
          </p:nvSpPr>
          <p:spPr>
            <a:xfrm>
              <a:off x="0" y="1271304"/>
              <a:ext cx="15704430"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4433039" y="5143500"/>
            <a:ext cx="9421923" cy="4396034"/>
          </a:xfrm>
          <a:custGeom>
            <a:avLst/>
            <a:gdLst/>
            <a:ahLst/>
            <a:cxnLst/>
            <a:rect r="r" b="b" t="t" l="l"/>
            <a:pathLst>
              <a:path h="4396034" w="9421923">
                <a:moveTo>
                  <a:pt x="0" y="0"/>
                </a:moveTo>
                <a:lnTo>
                  <a:pt x="9421922" y="0"/>
                </a:lnTo>
                <a:lnTo>
                  <a:pt x="9421922" y="4396034"/>
                </a:lnTo>
                <a:lnTo>
                  <a:pt x="0" y="4396034"/>
                </a:lnTo>
                <a:lnTo>
                  <a:pt x="0" y="0"/>
                </a:lnTo>
                <a:close/>
              </a:path>
            </a:pathLst>
          </a:custGeom>
          <a:blipFill>
            <a:blip r:embed="rId2"/>
            <a:stretch>
              <a:fillRect l="0" t="-100089" r="0" b="0"/>
            </a:stretch>
          </a:blipFill>
        </p:spPr>
      </p:sp>
      <p:grpSp>
        <p:nvGrpSpPr>
          <p:cNvPr name="Group 7" id="7"/>
          <p:cNvGrpSpPr/>
          <p:nvPr/>
        </p:nvGrpSpPr>
        <p:grpSpPr>
          <a:xfrm rot="0">
            <a:off x="1028700" y="307181"/>
            <a:ext cx="10113763" cy="1443038"/>
            <a:chOff x="0" y="0"/>
            <a:chExt cx="13485018" cy="1924050"/>
          </a:xfrm>
        </p:grpSpPr>
        <p:sp>
          <p:nvSpPr>
            <p:cNvPr name="TextBox 8" id="8"/>
            <p:cNvSpPr txBox="true"/>
            <p:nvPr/>
          </p:nvSpPr>
          <p:spPr>
            <a:xfrm rot="0">
              <a:off x="0" y="-9525"/>
              <a:ext cx="13485018"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COLAS MULTIPES</a:t>
              </a:r>
            </a:p>
          </p:txBody>
        </p:sp>
        <p:sp>
          <p:nvSpPr>
            <p:cNvPr name="TextBox 9" id="9"/>
            <p:cNvSpPr txBox="true"/>
            <p:nvPr/>
          </p:nvSpPr>
          <p:spPr>
            <a:xfrm rot="0">
              <a:off x="0" y="1270000"/>
              <a:ext cx="13485018" cy="654051"/>
            </a:xfrm>
            <a:prstGeom prst="rect">
              <a:avLst/>
            </a:prstGeom>
          </p:spPr>
          <p:txBody>
            <a:bodyPr anchor="t" rtlCol="false" tIns="0" lIns="0" bIns="0" rIns="0">
              <a:spAutoFit/>
            </a:bodyPr>
            <a:lstStyle/>
            <a:p>
              <a:pPr algn="l">
                <a:lnSpc>
                  <a:spcPts val="4199"/>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2331060"/>
            <a:ext cx="8600082" cy="5186730"/>
            <a:chOff x="0" y="0"/>
            <a:chExt cx="11466777" cy="6915641"/>
          </a:xfrm>
        </p:grpSpPr>
        <p:sp>
          <p:nvSpPr>
            <p:cNvPr name="TextBox 3" id="3"/>
            <p:cNvSpPr txBox="true"/>
            <p:nvPr/>
          </p:nvSpPr>
          <p:spPr>
            <a:xfrm rot="0">
              <a:off x="0" y="0"/>
              <a:ext cx="11466777"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1466777" cy="52112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Primero en entrar, primero en salir: En esta disciplina atendemos por orden de llegada. En una cola simple FIFO, las «entidades» que llegan deben ponerse al final y esperar su turno para ser procesados, la forma de vaciado es coger el paquete que hace más tiempo que se encuentra en la cola. Todos los paquetes tienen el mismo tratamiento y por ende, no se puede garantizar servicios adicionales como calidad de servicio en ciertos paquetes.</a:t>
              </a:r>
            </a:p>
          </p:txBody>
        </p:sp>
        <p:sp>
          <p:nvSpPr>
            <p:cNvPr name="AutoShape 5" id="5"/>
            <p:cNvSpPr/>
            <p:nvPr/>
          </p:nvSpPr>
          <p:spPr>
            <a:xfrm>
              <a:off x="0" y="1271304"/>
              <a:ext cx="11466777"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0717181" y="2765828"/>
            <a:ext cx="6542119" cy="4755345"/>
          </a:xfrm>
          <a:custGeom>
            <a:avLst/>
            <a:gdLst/>
            <a:ahLst/>
            <a:cxnLst/>
            <a:rect r="r" b="b" t="t" l="l"/>
            <a:pathLst>
              <a:path h="4755345" w="6542119">
                <a:moveTo>
                  <a:pt x="0" y="0"/>
                </a:moveTo>
                <a:lnTo>
                  <a:pt x="6542119" y="0"/>
                </a:lnTo>
                <a:lnTo>
                  <a:pt x="6542119" y="4755344"/>
                </a:lnTo>
                <a:lnTo>
                  <a:pt x="0" y="4755344"/>
                </a:lnTo>
                <a:lnTo>
                  <a:pt x="0" y="0"/>
                </a:lnTo>
                <a:close/>
              </a:path>
            </a:pathLst>
          </a:custGeom>
          <a:blipFill>
            <a:blip r:embed="rId2"/>
            <a:stretch>
              <a:fillRect l="-95197" t="-7604" r="0" b="-25998"/>
            </a:stretch>
          </a:blipFill>
        </p:spPr>
      </p:sp>
      <p:grpSp>
        <p:nvGrpSpPr>
          <p:cNvPr name="Group 7" id="7"/>
          <p:cNvGrpSpPr/>
          <p:nvPr/>
        </p:nvGrpSpPr>
        <p:grpSpPr>
          <a:xfrm rot="0">
            <a:off x="1028700" y="307181"/>
            <a:ext cx="15844335" cy="1443038"/>
            <a:chOff x="0" y="0"/>
            <a:chExt cx="21125781" cy="1924050"/>
          </a:xfrm>
        </p:grpSpPr>
        <p:sp>
          <p:nvSpPr>
            <p:cNvPr name="TextBox 8" id="8"/>
            <p:cNvSpPr txBox="true"/>
            <p:nvPr/>
          </p:nvSpPr>
          <p:spPr>
            <a:xfrm rot="0">
              <a:off x="0" y="-9525"/>
              <a:ext cx="21125781"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FIFO: First-in First-out</a:t>
              </a:r>
            </a:p>
          </p:txBody>
        </p:sp>
        <p:sp>
          <p:nvSpPr>
            <p:cNvPr name="TextBox 9" id="9"/>
            <p:cNvSpPr txBox="true"/>
            <p:nvPr/>
          </p:nvSpPr>
          <p:spPr>
            <a:xfrm rot="0">
              <a:off x="0" y="1270000"/>
              <a:ext cx="21125781"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Tipos de disciplinas de la cola</a:t>
              </a:r>
            </a:p>
          </p:txBody>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2331060"/>
            <a:ext cx="8600082" cy="4310430"/>
            <a:chOff x="0" y="0"/>
            <a:chExt cx="11466777" cy="5747241"/>
          </a:xfrm>
        </p:grpSpPr>
        <p:sp>
          <p:nvSpPr>
            <p:cNvPr name="TextBox 3" id="3"/>
            <p:cNvSpPr txBox="true"/>
            <p:nvPr/>
          </p:nvSpPr>
          <p:spPr>
            <a:xfrm rot="0">
              <a:off x="0" y="0"/>
              <a:ext cx="11466777"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1466777" cy="40428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Las LIFO, también conocidas como Pilas ( o Stack) es una disciplina de cola donde el último en entrar es el primero en salir </a:t>
              </a:r>
              <a:r>
                <a:rPr lang="en-US" sz="2499">
                  <a:solidFill>
                    <a:srgbClr val="FFFFFF"/>
                  </a:solidFill>
                  <a:latin typeface="Poppins Light"/>
                  <a:ea typeface="Poppins Light"/>
                  <a:cs typeface="Poppins Light"/>
                  <a:sym typeface="Poppins Light"/>
                </a:rPr>
                <a:t>Atendemos primero el último cliente. En una cola LIFO, la forma de vaciado será coger el paquete último en entrar. Es parecido a una pila, donde vamos apilando elementos y cuando hay que vaciar cogemos el último que hemos apilado.</a:t>
              </a:r>
            </a:p>
          </p:txBody>
        </p:sp>
        <p:sp>
          <p:nvSpPr>
            <p:cNvPr name="AutoShape 5" id="5"/>
            <p:cNvSpPr/>
            <p:nvPr/>
          </p:nvSpPr>
          <p:spPr>
            <a:xfrm>
              <a:off x="0" y="1271304"/>
              <a:ext cx="11466777"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1101663" y="2765828"/>
            <a:ext cx="6157637" cy="4755345"/>
          </a:xfrm>
          <a:custGeom>
            <a:avLst/>
            <a:gdLst/>
            <a:ahLst/>
            <a:cxnLst/>
            <a:rect r="r" b="b" t="t" l="l"/>
            <a:pathLst>
              <a:path h="4755345" w="6157637">
                <a:moveTo>
                  <a:pt x="0" y="0"/>
                </a:moveTo>
                <a:lnTo>
                  <a:pt x="6157637" y="0"/>
                </a:lnTo>
                <a:lnTo>
                  <a:pt x="6157637" y="4755344"/>
                </a:lnTo>
                <a:lnTo>
                  <a:pt x="0" y="4755344"/>
                </a:lnTo>
                <a:lnTo>
                  <a:pt x="0" y="0"/>
                </a:lnTo>
                <a:close/>
              </a:path>
            </a:pathLst>
          </a:custGeom>
          <a:blipFill>
            <a:blip r:embed="rId2"/>
            <a:stretch>
              <a:fillRect l="0" t="-7863" r="-108319" b="-26340"/>
            </a:stretch>
          </a:blipFill>
        </p:spPr>
      </p:sp>
      <p:grpSp>
        <p:nvGrpSpPr>
          <p:cNvPr name="Group 7" id="7"/>
          <p:cNvGrpSpPr/>
          <p:nvPr/>
        </p:nvGrpSpPr>
        <p:grpSpPr>
          <a:xfrm rot="0">
            <a:off x="1028700" y="307181"/>
            <a:ext cx="15844335" cy="1443038"/>
            <a:chOff x="0" y="0"/>
            <a:chExt cx="21125781" cy="1924050"/>
          </a:xfrm>
        </p:grpSpPr>
        <p:sp>
          <p:nvSpPr>
            <p:cNvPr name="TextBox 8" id="8"/>
            <p:cNvSpPr txBox="true"/>
            <p:nvPr/>
          </p:nvSpPr>
          <p:spPr>
            <a:xfrm rot="0">
              <a:off x="0" y="-9525"/>
              <a:ext cx="21125781"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LIFO: Last-in First-out</a:t>
              </a:r>
            </a:p>
          </p:txBody>
        </p:sp>
        <p:sp>
          <p:nvSpPr>
            <p:cNvPr name="TextBox 9" id="9"/>
            <p:cNvSpPr txBox="true"/>
            <p:nvPr/>
          </p:nvSpPr>
          <p:spPr>
            <a:xfrm rot="0">
              <a:off x="0" y="1270000"/>
              <a:ext cx="21125781"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Tipos de disciplinas de la cola</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AutoShape 2" id="2"/>
          <p:cNvSpPr/>
          <p:nvPr/>
        </p:nvSpPr>
        <p:spPr>
          <a:xfrm>
            <a:off x="10330503" y="2392553"/>
            <a:ext cx="6492240" cy="0"/>
          </a:xfrm>
          <a:prstGeom prst="line">
            <a:avLst/>
          </a:prstGeom>
          <a:ln cap="flat" w="38100">
            <a:solidFill>
              <a:srgbClr val="00C4CC"/>
            </a:solidFill>
            <a:prstDash val="solid"/>
            <a:headEnd type="none" len="sm" w="sm"/>
            <a:tailEnd type="none" len="sm" w="sm"/>
          </a:ln>
        </p:spPr>
      </p:sp>
      <p:sp>
        <p:nvSpPr>
          <p:cNvPr name="AutoShape 3" id="3"/>
          <p:cNvSpPr/>
          <p:nvPr/>
        </p:nvSpPr>
        <p:spPr>
          <a:xfrm>
            <a:off x="10330503" y="3334116"/>
            <a:ext cx="6492240" cy="0"/>
          </a:xfrm>
          <a:prstGeom prst="line">
            <a:avLst/>
          </a:prstGeom>
          <a:ln cap="flat" w="38100">
            <a:solidFill>
              <a:srgbClr val="00C4CC"/>
            </a:solidFill>
            <a:prstDash val="solid"/>
            <a:headEnd type="none" len="sm" w="sm"/>
            <a:tailEnd type="none" len="sm" w="sm"/>
          </a:ln>
        </p:spPr>
      </p:sp>
      <p:sp>
        <p:nvSpPr>
          <p:cNvPr name="AutoShape 4" id="4"/>
          <p:cNvSpPr/>
          <p:nvPr/>
        </p:nvSpPr>
        <p:spPr>
          <a:xfrm>
            <a:off x="10330503" y="4321428"/>
            <a:ext cx="6492240" cy="0"/>
          </a:xfrm>
          <a:prstGeom prst="line">
            <a:avLst/>
          </a:prstGeom>
          <a:ln cap="flat" w="38100">
            <a:solidFill>
              <a:srgbClr val="00C4CC"/>
            </a:solidFill>
            <a:prstDash val="solid"/>
            <a:headEnd type="none" len="sm" w="sm"/>
            <a:tailEnd type="none" len="sm" w="sm"/>
          </a:ln>
        </p:spPr>
      </p:sp>
      <p:sp>
        <p:nvSpPr>
          <p:cNvPr name="AutoShape 5" id="5"/>
          <p:cNvSpPr/>
          <p:nvPr/>
        </p:nvSpPr>
        <p:spPr>
          <a:xfrm>
            <a:off x="10330503" y="5320177"/>
            <a:ext cx="6492240" cy="0"/>
          </a:xfrm>
          <a:prstGeom prst="line">
            <a:avLst/>
          </a:prstGeom>
          <a:ln cap="flat" w="38100">
            <a:solidFill>
              <a:srgbClr val="00C4CC"/>
            </a:solidFill>
            <a:prstDash val="solid"/>
            <a:headEnd type="none" len="sm" w="sm"/>
            <a:tailEnd type="none" len="sm" w="sm"/>
          </a:ln>
        </p:spPr>
      </p:sp>
      <p:sp>
        <p:nvSpPr>
          <p:cNvPr name="AutoShape 6" id="6"/>
          <p:cNvSpPr/>
          <p:nvPr/>
        </p:nvSpPr>
        <p:spPr>
          <a:xfrm>
            <a:off x="10330503" y="6273178"/>
            <a:ext cx="6492240" cy="0"/>
          </a:xfrm>
          <a:prstGeom prst="line">
            <a:avLst/>
          </a:prstGeom>
          <a:ln cap="flat" w="38100">
            <a:solidFill>
              <a:srgbClr val="00C4CC"/>
            </a:solidFill>
            <a:prstDash val="solid"/>
            <a:headEnd type="none" len="sm" w="sm"/>
            <a:tailEnd type="none" len="sm" w="sm"/>
          </a:ln>
        </p:spPr>
      </p:sp>
      <p:sp>
        <p:nvSpPr>
          <p:cNvPr name="AutoShape 7" id="7"/>
          <p:cNvSpPr/>
          <p:nvPr/>
        </p:nvSpPr>
        <p:spPr>
          <a:xfrm>
            <a:off x="10330503" y="7226178"/>
            <a:ext cx="6492240" cy="0"/>
          </a:xfrm>
          <a:prstGeom prst="line">
            <a:avLst/>
          </a:prstGeom>
          <a:ln cap="flat" w="38100">
            <a:solidFill>
              <a:srgbClr val="00C4CC"/>
            </a:solidFill>
            <a:prstDash val="solid"/>
            <a:headEnd type="none" len="sm" w="sm"/>
            <a:tailEnd type="none" len="sm" w="sm"/>
          </a:ln>
        </p:spPr>
      </p:sp>
      <p:sp>
        <p:nvSpPr>
          <p:cNvPr name="Freeform 8" id="8"/>
          <p:cNvSpPr/>
          <p:nvPr/>
        </p:nvSpPr>
        <p:spPr>
          <a:xfrm flipH="false" flipV="false" rot="0">
            <a:off x="2406057" y="1831571"/>
            <a:ext cx="5941383" cy="7426729"/>
          </a:xfrm>
          <a:custGeom>
            <a:avLst/>
            <a:gdLst/>
            <a:ahLst/>
            <a:cxnLst/>
            <a:rect r="r" b="b" t="t" l="l"/>
            <a:pathLst>
              <a:path h="7426729" w="5941383">
                <a:moveTo>
                  <a:pt x="0" y="0"/>
                </a:moveTo>
                <a:lnTo>
                  <a:pt x="5941384" y="0"/>
                </a:lnTo>
                <a:lnTo>
                  <a:pt x="5941384" y="7426729"/>
                </a:lnTo>
                <a:lnTo>
                  <a:pt x="0" y="7426729"/>
                </a:lnTo>
                <a:lnTo>
                  <a:pt x="0" y="0"/>
                </a:lnTo>
                <a:close/>
              </a:path>
            </a:pathLst>
          </a:custGeom>
          <a:blipFill>
            <a:blip r:embed="rId2"/>
            <a:stretch>
              <a:fillRect l="0" t="0" r="0" b="0"/>
            </a:stretch>
          </a:blipFill>
        </p:spPr>
      </p:sp>
      <p:sp>
        <p:nvSpPr>
          <p:cNvPr name="TextBox 9" id="9"/>
          <p:cNvSpPr txBox="true"/>
          <p:nvPr/>
        </p:nvSpPr>
        <p:spPr>
          <a:xfrm rot="0">
            <a:off x="1740797" y="747118"/>
            <a:ext cx="7271904" cy="1151471"/>
          </a:xfrm>
          <a:prstGeom prst="rect">
            <a:avLst/>
          </a:prstGeom>
        </p:spPr>
        <p:txBody>
          <a:bodyPr anchor="t" rtlCol="false" tIns="0" lIns="0" bIns="0" rIns="0">
            <a:spAutoFit/>
          </a:bodyPr>
          <a:lstStyle/>
          <a:p>
            <a:pPr algn="ctr">
              <a:lnSpc>
                <a:spcPts val="8983"/>
              </a:lnSpc>
            </a:pPr>
            <a:r>
              <a:rPr lang="en-US" b="true" sz="8166">
                <a:solidFill>
                  <a:srgbClr val="FFFFFF"/>
                </a:solidFill>
                <a:latin typeface="Poppins Medium Bold"/>
                <a:ea typeface="Poppins Medium Bold"/>
                <a:cs typeface="Poppins Medium Bold"/>
                <a:sym typeface="Poppins Medium Bold"/>
              </a:rPr>
              <a:t>Anuncios</a:t>
            </a:r>
          </a:p>
        </p:txBody>
      </p:sp>
      <p:sp>
        <p:nvSpPr>
          <p:cNvPr name="TextBox 10" id="10"/>
          <p:cNvSpPr txBox="true"/>
          <p:nvPr/>
        </p:nvSpPr>
        <p:spPr>
          <a:xfrm rot="0">
            <a:off x="10330503" y="2716961"/>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Graficas</a:t>
            </a:r>
          </a:p>
        </p:txBody>
      </p:sp>
      <p:sp>
        <p:nvSpPr>
          <p:cNvPr name="TextBox 11" id="11"/>
          <p:cNvSpPr txBox="true"/>
          <p:nvPr/>
        </p:nvSpPr>
        <p:spPr>
          <a:xfrm rot="0">
            <a:off x="10330503" y="4645278"/>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Colas</a:t>
            </a:r>
          </a:p>
        </p:txBody>
      </p:sp>
      <p:sp>
        <p:nvSpPr>
          <p:cNvPr name="TextBox 12" id="12"/>
          <p:cNvSpPr txBox="true"/>
          <p:nvPr/>
        </p:nvSpPr>
        <p:spPr>
          <a:xfrm rot="0">
            <a:off x="10330503" y="5644027"/>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Ejemplo</a:t>
            </a:r>
          </a:p>
        </p:txBody>
      </p:sp>
      <p:sp>
        <p:nvSpPr>
          <p:cNvPr name="TextBox 13" id="13"/>
          <p:cNvSpPr txBox="true"/>
          <p:nvPr/>
        </p:nvSpPr>
        <p:spPr>
          <a:xfrm rot="0">
            <a:off x="10330503" y="6597028"/>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Dudas de Tarea #1</a:t>
            </a:r>
          </a:p>
        </p:txBody>
      </p:sp>
      <p:sp>
        <p:nvSpPr>
          <p:cNvPr name="TextBox 14" id="14"/>
          <p:cNvSpPr txBox="true"/>
          <p:nvPr/>
        </p:nvSpPr>
        <p:spPr>
          <a:xfrm rot="0">
            <a:off x="10330503" y="3642593"/>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Listas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1843110" cy="2119680"/>
            <a:chOff x="0" y="0"/>
            <a:chExt cx="15790813" cy="2826241"/>
          </a:xfrm>
        </p:grpSpPr>
        <p:sp>
          <p:nvSpPr>
            <p:cNvPr name="TextBox 3" id="3"/>
            <p:cNvSpPr txBox="true"/>
            <p:nvPr/>
          </p:nvSpPr>
          <p:spPr>
            <a:xfrm rot="0">
              <a:off x="0" y="0"/>
              <a:ext cx="15790813"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5790813" cy="11218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También conocidas como RSS, este tipo de nomenclatura se usacuando la disciplina usa una seleccion aleatoria.</a:t>
              </a:r>
            </a:p>
          </p:txBody>
        </p:sp>
        <p:sp>
          <p:nvSpPr>
            <p:cNvPr name="AutoShape 5" id="5"/>
            <p:cNvSpPr/>
            <p:nvPr/>
          </p:nvSpPr>
          <p:spPr>
            <a:xfrm>
              <a:off x="0" y="1271304"/>
              <a:ext cx="15790813" cy="0"/>
            </a:xfrm>
            <a:prstGeom prst="line">
              <a:avLst/>
            </a:prstGeom>
            <a:ln cap="rnd" w="25400">
              <a:solidFill>
                <a:srgbClr val="10B5BF"/>
              </a:solidFill>
              <a:prstDash val="solid"/>
              <a:headEnd type="none" len="sm" w="sm"/>
              <a:tailEnd type="none" len="sm" w="sm"/>
            </a:ln>
          </p:spPr>
        </p:sp>
      </p:grpSp>
      <p:grpSp>
        <p:nvGrpSpPr>
          <p:cNvPr name="Group 6" id="6"/>
          <p:cNvGrpSpPr/>
          <p:nvPr/>
        </p:nvGrpSpPr>
        <p:grpSpPr>
          <a:xfrm rot="0">
            <a:off x="1028700" y="5343542"/>
            <a:ext cx="11843110" cy="3872280"/>
            <a:chOff x="0" y="0"/>
            <a:chExt cx="15790813" cy="5163041"/>
          </a:xfrm>
        </p:grpSpPr>
        <p:sp>
          <p:nvSpPr>
            <p:cNvPr name="TextBox 7" id="7"/>
            <p:cNvSpPr txBox="true"/>
            <p:nvPr/>
          </p:nvSpPr>
          <p:spPr>
            <a:xfrm rot="0">
              <a:off x="0" y="0"/>
              <a:ext cx="15790813" cy="800100"/>
            </a:xfrm>
            <a:prstGeom prst="rect">
              <a:avLst/>
            </a:prstGeom>
          </p:spPr>
          <p:txBody>
            <a:bodyPr anchor="t" rtlCol="false" tIns="0" lIns="0" bIns="0" rIns="0">
              <a:spAutoFit/>
            </a:bodyPr>
            <a:lstStyle/>
            <a:p>
              <a:pPr algn="ctr">
                <a:lnSpc>
                  <a:spcPts val="4799"/>
                </a:lnSpc>
              </a:pPr>
            </a:p>
          </p:txBody>
        </p:sp>
        <p:sp>
          <p:nvSpPr>
            <p:cNvPr name="TextBox 8" id="8"/>
            <p:cNvSpPr txBox="true"/>
            <p:nvPr/>
          </p:nvSpPr>
          <p:spPr>
            <a:xfrm rot="0">
              <a:off x="0" y="1704407"/>
              <a:ext cx="15790813" cy="34586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La nomenclatura de colas Priority se usa cuando existe una prioridad dentro de la cola. </a:t>
              </a:r>
              <a:r>
                <a:rPr lang="en-US" sz="2499">
                  <a:solidFill>
                    <a:srgbClr val="FFFFFF"/>
                  </a:solidFill>
                  <a:latin typeface="Poppins Light"/>
                  <a:ea typeface="Poppins Light"/>
                  <a:cs typeface="Poppins Light"/>
                  <a:sym typeface="Poppins Light"/>
                </a:rPr>
                <a:t>Dentro de prioridad, podemos tener con o sin interrupción, según si llega un cliente con prioridad se interrumpe el trabajo en curso o no.</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En este tipo de colas las entidades que llegan se clasifican por clases de prioridad.</a:t>
              </a:r>
            </a:p>
          </p:txBody>
        </p:sp>
        <p:sp>
          <p:nvSpPr>
            <p:cNvPr name="AutoShape 9" id="9"/>
            <p:cNvSpPr/>
            <p:nvPr/>
          </p:nvSpPr>
          <p:spPr>
            <a:xfrm>
              <a:off x="0" y="1271304"/>
              <a:ext cx="15790813" cy="0"/>
            </a:xfrm>
            <a:prstGeom prst="line">
              <a:avLst/>
            </a:prstGeom>
            <a:ln cap="rnd" w="25400">
              <a:solidFill>
                <a:srgbClr val="10B5BF"/>
              </a:solidFill>
              <a:prstDash val="solid"/>
              <a:headEnd type="none" len="sm" w="sm"/>
              <a:tailEnd type="none" len="sm" w="sm"/>
            </a:ln>
          </p:spPr>
        </p:sp>
      </p:grpSp>
      <p:sp>
        <p:nvSpPr>
          <p:cNvPr name="Freeform 10" id="10"/>
          <p:cNvSpPr/>
          <p:nvPr/>
        </p:nvSpPr>
        <p:spPr>
          <a:xfrm flipH="false" flipV="false" rot="0">
            <a:off x="13732759" y="4947870"/>
            <a:ext cx="3526541" cy="4310430"/>
          </a:xfrm>
          <a:custGeom>
            <a:avLst/>
            <a:gdLst/>
            <a:ahLst/>
            <a:cxnLst/>
            <a:rect r="r" b="b" t="t" l="l"/>
            <a:pathLst>
              <a:path h="4310430" w="3526541">
                <a:moveTo>
                  <a:pt x="0" y="0"/>
                </a:moveTo>
                <a:lnTo>
                  <a:pt x="3526541" y="0"/>
                </a:lnTo>
                <a:lnTo>
                  <a:pt x="3526541" y="4310430"/>
                </a:lnTo>
                <a:lnTo>
                  <a:pt x="0" y="4310430"/>
                </a:lnTo>
                <a:lnTo>
                  <a:pt x="0" y="0"/>
                </a:lnTo>
                <a:close/>
              </a:path>
            </a:pathLst>
          </a:custGeom>
          <a:blipFill>
            <a:blip r:embed="rId2"/>
            <a:stretch>
              <a:fillRect l="-20857" t="-4640" r="-27019" b="-7881"/>
            </a:stretch>
          </a:blipFill>
        </p:spPr>
      </p:sp>
      <p:grpSp>
        <p:nvGrpSpPr>
          <p:cNvPr name="Group 11" id="11"/>
          <p:cNvGrpSpPr/>
          <p:nvPr/>
        </p:nvGrpSpPr>
        <p:grpSpPr>
          <a:xfrm rot="0">
            <a:off x="1028700" y="307181"/>
            <a:ext cx="15844335" cy="1443038"/>
            <a:chOff x="0" y="0"/>
            <a:chExt cx="21125781" cy="1924050"/>
          </a:xfrm>
        </p:grpSpPr>
        <p:sp>
          <p:nvSpPr>
            <p:cNvPr name="TextBox 12" id="12"/>
            <p:cNvSpPr txBox="true"/>
            <p:nvPr/>
          </p:nvSpPr>
          <p:spPr>
            <a:xfrm rot="0">
              <a:off x="0" y="-9525"/>
              <a:ext cx="21125781"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RSS: Colas Random</a:t>
              </a:r>
            </a:p>
          </p:txBody>
        </p:sp>
        <p:sp>
          <p:nvSpPr>
            <p:cNvPr name="TextBox 13" id="13"/>
            <p:cNvSpPr txBox="true"/>
            <p:nvPr/>
          </p:nvSpPr>
          <p:spPr>
            <a:xfrm rot="0">
              <a:off x="0" y="1270000"/>
              <a:ext cx="21125781"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Tipos de disciplinas de la cola</a:t>
              </a:r>
            </a:p>
          </p:txBody>
        </p:sp>
      </p:grpSp>
      <p:grpSp>
        <p:nvGrpSpPr>
          <p:cNvPr name="Group 14" id="14"/>
          <p:cNvGrpSpPr/>
          <p:nvPr/>
        </p:nvGrpSpPr>
        <p:grpSpPr>
          <a:xfrm rot="0">
            <a:off x="1028700" y="4622024"/>
            <a:ext cx="15844335" cy="1443038"/>
            <a:chOff x="0" y="0"/>
            <a:chExt cx="21125781" cy="1924050"/>
          </a:xfrm>
        </p:grpSpPr>
        <p:sp>
          <p:nvSpPr>
            <p:cNvPr name="TextBox 15" id="15"/>
            <p:cNvSpPr txBox="true"/>
            <p:nvPr/>
          </p:nvSpPr>
          <p:spPr>
            <a:xfrm rot="0">
              <a:off x="0" y="-9525"/>
              <a:ext cx="21125781"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Colas Priority</a:t>
              </a:r>
            </a:p>
          </p:txBody>
        </p:sp>
        <p:sp>
          <p:nvSpPr>
            <p:cNvPr name="TextBox 16" id="16"/>
            <p:cNvSpPr txBox="true"/>
            <p:nvPr/>
          </p:nvSpPr>
          <p:spPr>
            <a:xfrm rot="0">
              <a:off x="0" y="1270000"/>
              <a:ext cx="21125781"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Tipos de disciplinas de la cola</a:t>
              </a:r>
            </a:p>
          </p:txBody>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818248" y="1148420"/>
            <a:ext cx="14651505" cy="4310430"/>
            <a:chOff x="0" y="0"/>
            <a:chExt cx="19535340" cy="5747241"/>
          </a:xfrm>
        </p:grpSpPr>
        <p:sp>
          <p:nvSpPr>
            <p:cNvPr name="TextBox 3" id="3"/>
            <p:cNvSpPr txBox="true"/>
            <p:nvPr/>
          </p:nvSpPr>
          <p:spPr>
            <a:xfrm rot="0">
              <a:off x="0" y="0"/>
              <a:ext cx="19535340"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9535340" cy="40428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WFQ (Espera equitativa ponderada) es la disciplina donde los paquetes se clasifican en clases y se colocan a su cola correspondiente. Se va dando servicio a cada clase de forma circular e igualitaria usando un algoritmo del tipo Round Robin.</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En sistema WFQ asigna más capacidad a las colas más llenas, pero, sin dejar de atender a las colas más libres. Ajusta la disciplina de atención a cada cola según la ponderación del servicio de cada clase usando pesos (W) en función de la cantidad de elementos.</a:t>
              </a:r>
            </a:p>
          </p:txBody>
        </p:sp>
        <p:sp>
          <p:nvSpPr>
            <p:cNvPr name="AutoShape 5" id="5"/>
            <p:cNvSpPr/>
            <p:nvPr/>
          </p:nvSpPr>
          <p:spPr>
            <a:xfrm>
              <a:off x="0" y="1271304"/>
              <a:ext cx="19535340"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5282994" y="5860050"/>
            <a:ext cx="7722012" cy="4033616"/>
          </a:xfrm>
          <a:custGeom>
            <a:avLst/>
            <a:gdLst/>
            <a:ahLst/>
            <a:cxnLst/>
            <a:rect r="r" b="b" t="t" l="l"/>
            <a:pathLst>
              <a:path h="4033616" w="7722012">
                <a:moveTo>
                  <a:pt x="0" y="0"/>
                </a:moveTo>
                <a:lnTo>
                  <a:pt x="7722012" y="0"/>
                </a:lnTo>
                <a:lnTo>
                  <a:pt x="7722012" y="4033615"/>
                </a:lnTo>
                <a:lnTo>
                  <a:pt x="0" y="4033615"/>
                </a:lnTo>
                <a:lnTo>
                  <a:pt x="0" y="0"/>
                </a:lnTo>
                <a:close/>
              </a:path>
            </a:pathLst>
          </a:custGeom>
          <a:blipFill>
            <a:blip r:embed="rId2"/>
            <a:stretch>
              <a:fillRect l="0" t="0" r="0" b="0"/>
            </a:stretch>
          </a:blipFill>
        </p:spPr>
      </p:sp>
      <p:grpSp>
        <p:nvGrpSpPr>
          <p:cNvPr name="Group 7" id="7"/>
          <p:cNvGrpSpPr/>
          <p:nvPr/>
        </p:nvGrpSpPr>
        <p:grpSpPr>
          <a:xfrm rot="0">
            <a:off x="1028700" y="307181"/>
            <a:ext cx="15844335" cy="1443038"/>
            <a:chOff x="0" y="0"/>
            <a:chExt cx="21125781" cy="1924050"/>
          </a:xfrm>
        </p:grpSpPr>
        <p:sp>
          <p:nvSpPr>
            <p:cNvPr name="TextBox 8" id="8"/>
            <p:cNvSpPr txBox="true"/>
            <p:nvPr/>
          </p:nvSpPr>
          <p:spPr>
            <a:xfrm rot="0">
              <a:off x="0" y="-9525"/>
              <a:ext cx="21125781"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WFQ: Weighted Fair Queuing</a:t>
              </a:r>
            </a:p>
          </p:txBody>
        </p:sp>
        <p:sp>
          <p:nvSpPr>
            <p:cNvPr name="TextBox 9" id="9"/>
            <p:cNvSpPr txBox="true"/>
            <p:nvPr/>
          </p:nvSpPr>
          <p:spPr>
            <a:xfrm rot="0">
              <a:off x="0" y="1270000"/>
              <a:ext cx="21125781"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Tipos de disciplinas de la cola</a:t>
              </a:r>
            </a:p>
          </p:txBody>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2415389" y="3479342"/>
            <a:ext cx="13457222" cy="5635212"/>
          </a:xfrm>
          <a:custGeom>
            <a:avLst/>
            <a:gdLst/>
            <a:ahLst/>
            <a:cxnLst/>
            <a:rect r="r" b="b" t="t" l="l"/>
            <a:pathLst>
              <a:path h="5635212" w="13457222">
                <a:moveTo>
                  <a:pt x="0" y="0"/>
                </a:moveTo>
                <a:lnTo>
                  <a:pt x="13457222" y="0"/>
                </a:lnTo>
                <a:lnTo>
                  <a:pt x="13457222" y="5635212"/>
                </a:lnTo>
                <a:lnTo>
                  <a:pt x="0" y="5635212"/>
                </a:lnTo>
                <a:lnTo>
                  <a:pt x="0" y="0"/>
                </a:lnTo>
                <a:close/>
              </a:path>
            </a:pathLst>
          </a:custGeom>
          <a:blipFill>
            <a:blip r:embed="rId2"/>
            <a:stretch>
              <a:fillRect l="0" t="0" r="0" b="0"/>
            </a:stretch>
          </a:blipFill>
        </p:spPr>
      </p:sp>
      <p:sp>
        <p:nvSpPr>
          <p:cNvPr name="TextBox 3" id="3"/>
          <p:cNvSpPr txBox="true"/>
          <p:nvPr/>
        </p:nvSpPr>
        <p:spPr>
          <a:xfrm rot="0">
            <a:off x="1487970" y="1532068"/>
            <a:ext cx="15312059" cy="15261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Hora del ejemplo</a:t>
            </a:r>
          </a:p>
        </p:txBody>
      </p:sp>
      <p:sp>
        <p:nvSpPr>
          <p:cNvPr name="TextBox 4" id="4"/>
          <p:cNvSpPr txBox="true"/>
          <p:nvPr/>
        </p:nvSpPr>
        <p:spPr>
          <a:xfrm rot="0">
            <a:off x="5025914" y="6800829"/>
            <a:ext cx="2215961" cy="1785641"/>
          </a:xfrm>
          <a:prstGeom prst="rect">
            <a:avLst/>
          </a:prstGeom>
        </p:spPr>
        <p:txBody>
          <a:bodyPr anchor="t" rtlCol="false" tIns="0" lIns="0" bIns="0" rIns="0">
            <a:spAutoFit/>
          </a:bodyPr>
          <a:lstStyle/>
          <a:p>
            <a:pPr algn="ctr">
              <a:lnSpc>
                <a:spcPts val="4714"/>
              </a:lnSpc>
            </a:pPr>
            <a:r>
              <a:rPr lang="en-US" sz="3367" b="true">
                <a:solidFill>
                  <a:srgbClr val="000000"/>
                </a:solidFill>
                <a:latin typeface="Open Sans Bold"/>
                <a:ea typeface="Open Sans Bold"/>
                <a:cs typeface="Open Sans Bold"/>
                <a:sym typeface="Open Sans Bold"/>
              </a:rPr>
              <a:t>Yo, viendo</a:t>
            </a:r>
          </a:p>
          <a:p>
            <a:pPr algn="ctr">
              <a:lnSpc>
                <a:spcPts val="4714"/>
              </a:lnSpc>
            </a:pPr>
            <a:r>
              <a:rPr lang="en-US" sz="3367" b="true">
                <a:solidFill>
                  <a:srgbClr val="000000"/>
                </a:solidFill>
                <a:latin typeface="Open Sans Bold"/>
                <a:ea typeface="Open Sans Bold"/>
                <a:cs typeface="Open Sans Bold"/>
                <a:sym typeface="Open Sans Bold"/>
              </a:rPr>
              <a:t>como dar </a:t>
            </a:r>
          </a:p>
          <a:p>
            <a:pPr algn="ctr" marL="0" indent="0" lvl="0">
              <a:lnSpc>
                <a:spcPts val="4714"/>
              </a:lnSpc>
              <a:spcBef>
                <a:spcPct val="0"/>
              </a:spcBef>
            </a:pPr>
            <a:r>
              <a:rPr lang="en-US" b="true" sz="3367">
                <a:solidFill>
                  <a:srgbClr val="000000"/>
                </a:solidFill>
                <a:latin typeface="Open Sans Bold"/>
                <a:ea typeface="Open Sans Bold"/>
                <a:cs typeface="Open Sans Bold"/>
                <a:sym typeface="Open Sans Bold"/>
              </a:rPr>
              <a:t>el ejemplo</a:t>
            </a:r>
          </a:p>
        </p:txBody>
      </p:sp>
      <p:sp>
        <p:nvSpPr>
          <p:cNvPr name="TextBox 5" id="5"/>
          <p:cNvSpPr txBox="true"/>
          <p:nvPr/>
        </p:nvSpPr>
        <p:spPr>
          <a:xfrm rot="0">
            <a:off x="9846099" y="7655550"/>
            <a:ext cx="3837163" cy="1187316"/>
          </a:xfrm>
          <a:prstGeom prst="rect">
            <a:avLst/>
          </a:prstGeom>
        </p:spPr>
        <p:txBody>
          <a:bodyPr anchor="t" rtlCol="false" tIns="0" lIns="0" bIns="0" rIns="0">
            <a:spAutoFit/>
          </a:bodyPr>
          <a:lstStyle/>
          <a:p>
            <a:pPr algn="ctr">
              <a:lnSpc>
                <a:spcPts val="4714"/>
              </a:lnSpc>
            </a:pPr>
            <a:r>
              <a:rPr lang="en-US" sz="3367" b="true">
                <a:solidFill>
                  <a:srgbClr val="000000"/>
                </a:solidFill>
                <a:latin typeface="Open Sans Bold"/>
                <a:ea typeface="Open Sans Bold"/>
                <a:cs typeface="Open Sans Bold"/>
                <a:sym typeface="Open Sans Bold"/>
              </a:rPr>
              <a:t>Ustedes poniendo</a:t>
            </a:r>
          </a:p>
          <a:p>
            <a:pPr algn="ctr" marL="0" indent="0" lvl="0">
              <a:lnSpc>
                <a:spcPts val="4714"/>
              </a:lnSpc>
              <a:spcBef>
                <a:spcPct val="0"/>
              </a:spcBef>
            </a:pPr>
            <a:r>
              <a:rPr lang="en-US" b="true" sz="3367">
                <a:solidFill>
                  <a:srgbClr val="000000"/>
                </a:solidFill>
                <a:latin typeface="Open Sans Bold"/>
                <a:ea typeface="Open Sans Bold"/>
                <a:cs typeface="Open Sans Bold"/>
                <a:sym typeface="Open Sans Bold"/>
              </a:rPr>
              <a:t>atención</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2043244" y="6501777"/>
            <a:ext cx="4157406" cy="3403876"/>
          </a:xfrm>
          <a:custGeom>
            <a:avLst/>
            <a:gdLst/>
            <a:ahLst/>
            <a:cxnLst/>
            <a:rect r="r" b="b" t="t" l="l"/>
            <a:pathLst>
              <a:path h="3403876" w="4157406">
                <a:moveTo>
                  <a:pt x="0" y="0"/>
                </a:moveTo>
                <a:lnTo>
                  <a:pt x="4157406" y="0"/>
                </a:lnTo>
                <a:lnTo>
                  <a:pt x="4157406" y="3403876"/>
                </a:lnTo>
                <a:lnTo>
                  <a:pt x="0" y="3403876"/>
                </a:lnTo>
                <a:lnTo>
                  <a:pt x="0" y="0"/>
                </a:lnTo>
                <a:close/>
              </a:path>
            </a:pathLst>
          </a:custGeom>
          <a:blipFill>
            <a:blip r:embed="rId2"/>
            <a:stretch>
              <a:fillRect l="0" t="0" r="0" b="0"/>
            </a:stretch>
          </a:blipFill>
        </p:spPr>
      </p:sp>
      <p:sp>
        <p:nvSpPr>
          <p:cNvPr name="Freeform 3" id="3"/>
          <p:cNvSpPr/>
          <p:nvPr/>
        </p:nvSpPr>
        <p:spPr>
          <a:xfrm flipH="false" flipV="false" rot="0">
            <a:off x="13481547" y="6454749"/>
            <a:ext cx="1831645" cy="3497932"/>
          </a:xfrm>
          <a:custGeom>
            <a:avLst/>
            <a:gdLst/>
            <a:ahLst/>
            <a:cxnLst/>
            <a:rect r="r" b="b" t="t" l="l"/>
            <a:pathLst>
              <a:path h="3497932" w="1831645">
                <a:moveTo>
                  <a:pt x="0" y="0"/>
                </a:moveTo>
                <a:lnTo>
                  <a:pt x="1831645" y="0"/>
                </a:lnTo>
                <a:lnTo>
                  <a:pt x="1831645" y="3497932"/>
                </a:lnTo>
                <a:lnTo>
                  <a:pt x="0" y="34979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7280787" y="6501777"/>
            <a:ext cx="3726425" cy="3448637"/>
          </a:xfrm>
          <a:custGeom>
            <a:avLst/>
            <a:gdLst/>
            <a:ahLst/>
            <a:cxnLst/>
            <a:rect r="r" b="b" t="t" l="l"/>
            <a:pathLst>
              <a:path h="3448637" w="3726425">
                <a:moveTo>
                  <a:pt x="0" y="0"/>
                </a:moveTo>
                <a:lnTo>
                  <a:pt x="3726426" y="0"/>
                </a:lnTo>
                <a:lnTo>
                  <a:pt x="3726426" y="3448637"/>
                </a:lnTo>
                <a:lnTo>
                  <a:pt x="0" y="34486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1487970" y="193517"/>
            <a:ext cx="15312059" cy="15261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Ejemplo</a:t>
            </a:r>
          </a:p>
        </p:txBody>
      </p:sp>
      <p:sp>
        <p:nvSpPr>
          <p:cNvPr name="TextBox 6" id="6"/>
          <p:cNvSpPr txBox="true"/>
          <p:nvPr/>
        </p:nvSpPr>
        <p:spPr>
          <a:xfrm rot="0">
            <a:off x="1713097" y="1873156"/>
            <a:ext cx="14861806" cy="4210050"/>
          </a:xfrm>
          <a:prstGeom prst="rect">
            <a:avLst/>
          </a:prstGeom>
        </p:spPr>
        <p:txBody>
          <a:bodyPr anchor="t" rtlCol="false" tIns="0" lIns="0" bIns="0" rIns="0">
            <a:spAutoFit/>
          </a:bodyPr>
          <a:lstStyle/>
          <a:p>
            <a:pPr algn="just">
              <a:lnSpc>
                <a:spcPts val="3300"/>
              </a:lnSpc>
            </a:pPr>
            <a:r>
              <a:rPr lang="en-US" sz="3000">
                <a:solidFill>
                  <a:srgbClr val="FFFFFF"/>
                </a:solidFill>
                <a:latin typeface="Poppins Medium"/>
                <a:ea typeface="Poppins Medium"/>
                <a:cs typeface="Poppins Medium"/>
                <a:sym typeface="Poppins Medium"/>
              </a:rPr>
              <a:t>En la gasolinera “La esperanza”</a:t>
            </a:r>
            <a:r>
              <a:rPr lang="en-US" sz="3000">
                <a:solidFill>
                  <a:srgbClr val="FFFFFF"/>
                </a:solidFill>
                <a:latin typeface="Poppins Medium"/>
                <a:ea typeface="Poppins Medium"/>
                <a:cs typeface="Poppins Medium"/>
                <a:sym typeface="Poppins Medium"/>
              </a:rPr>
              <a:t> llegan exponencialmente 100 personas cada hora, de los cuales el 30% llegan a retirar dinero del cajero automático (hay 2) y tardan de formal exponencial 3 minutos, el 60% pasa a caja a comprar algún producto (hay 2) los cuales tardan como minimo 2 minutos, maximo 10 minutos y promedio 5 minutos, y el resto únicamente pasa al baño (único) y tardan como minimo 2 minutos, maximo 15 minutos y promedio 10 minutos. La gasolinera atiende desde las 5am hasta las 10pm. </a:t>
            </a:r>
          </a:p>
          <a:p>
            <a:pPr algn="just">
              <a:lnSpc>
                <a:spcPts val="3300"/>
              </a:lnSpc>
            </a:pPr>
          </a:p>
          <a:p>
            <a:pPr algn="just">
              <a:lnSpc>
                <a:spcPts val="3300"/>
              </a:lnSpc>
            </a:pPr>
            <a:r>
              <a:rPr lang="en-US" sz="3000">
                <a:solidFill>
                  <a:srgbClr val="FFFFFF"/>
                </a:solidFill>
                <a:latin typeface="Poppins Medium"/>
                <a:ea typeface="Poppins Medium"/>
                <a:cs typeface="Poppins Medium"/>
                <a:sym typeface="Poppins Medium"/>
              </a:rPr>
              <a:t>Utilice graficas para interpretar los resultados, utilice listas para representar las colas que se forman.</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5381942" y="3627754"/>
            <a:ext cx="7524115" cy="5630546"/>
          </a:xfrm>
          <a:custGeom>
            <a:avLst/>
            <a:gdLst/>
            <a:ahLst/>
            <a:cxnLst/>
            <a:rect r="r" b="b" t="t" l="l"/>
            <a:pathLst>
              <a:path h="5630546" w="7524115">
                <a:moveTo>
                  <a:pt x="0" y="0"/>
                </a:moveTo>
                <a:lnTo>
                  <a:pt x="7524116" y="0"/>
                </a:lnTo>
                <a:lnTo>
                  <a:pt x="7524116" y="5630546"/>
                </a:lnTo>
                <a:lnTo>
                  <a:pt x="0" y="5630546"/>
                </a:lnTo>
                <a:lnTo>
                  <a:pt x="0" y="0"/>
                </a:lnTo>
                <a:close/>
              </a:path>
            </a:pathLst>
          </a:custGeom>
          <a:blipFill>
            <a:blip r:embed="rId2"/>
            <a:stretch>
              <a:fillRect l="0" t="0" r="0" b="0"/>
            </a:stretch>
          </a:blipFill>
        </p:spPr>
      </p:sp>
      <p:sp>
        <p:nvSpPr>
          <p:cNvPr name="TextBox 3" id="3"/>
          <p:cNvSpPr txBox="true"/>
          <p:nvPr/>
        </p:nvSpPr>
        <p:spPr>
          <a:xfrm rot="0">
            <a:off x="1487970" y="1532068"/>
            <a:ext cx="15312059" cy="15261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¿Dudas?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1259478" y="700986"/>
            <a:ext cx="4754496" cy="4114800"/>
          </a:xfrm>
          <a:custGeom>
            <a:avLst/>
            <a:gdLst/>
            <a:ahLst/>
            <a:cxnLst/>
            <a:rect r="r" b="b" t="t" l="l"/>
            <a:pathLst>
              <a:path h="4114800" w="4754496">
                <a:moveTo>
                  <a:pt x="0" y="0"/>
                </a:moveTo>
                <a:lnTo>
                  <a:pt x="4754496" y="0"/>
                </a:lnTo>
                <a:lnTo>
                  <a:pt x="475449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454815" y="5417258"/>
            <a:ext cx="4363822" cy="4537055"/>
          </a:xfrm>
          <a:custGeom>
            <a:avLst/>
            <a:gdLst/>
            <a:ahLst/>
            <a:cxnLst/>
            <a:rect r="r" b="b" t="t" l="l"/>
            <a:pathLst>
              <a:path h="4537055" w="4363822">
                <a:moveTo>
                  <a:pt x="0" y="0"/>
                </a:moveTo>
                <a:lnTo>
                  <a:pt x="4363822" y="0"/>
                </a:lnTo>
                <a:lnTo>
                  <a:pt x="4363822" y="4537055"/>
                </a:lnTo>
                <a:lnTo>
                  <a:pt x="0" y="45370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pic>
        <p:nvPicPr>
          <p:cNvPr name="Picture 4" id="4"/>
          <p:cNvPicPr>
            <a:picLocks noChangeAspect="true"/>
          </p:cNvPicPr>
          <p:nvPr/>
        </p:nvPicPr>
        <p:blipFill>
          <a:blip r:embed="rId6"/>
          <a:srcRect l="0" t="0" r="0" b="0"/>
          <a:stretch>
            <a:fillRect/>
          </a:stretch>
        </p:blipFill>
        <p:spPr>
          <a:xfrm flipH="false" flipV="false" rot="0">
            <a:off x="2661477" y="4711655"/>
            <a:ext cx="5975068" cy="5108683"/>
          </a:xfrm>
          <a:prstGeom prst="rect">
            <a:avLst/>
          </a:prstGeom>
        </p:spPr>
      </p:pic>
      <p:sp>
        <p:nvSpPr>
          <p:cNvPr name="TextBox 5" id="5"/>
          <p:cNvSpPr txBox="true"/>
          <p:nvPr/>
        </p:nvSpPr>
        <p:spPr>
          <a:xfrm rot="0">
            <a:off x="1975490" y="1118953"/>
            <a:ext cx="7347042" cy="4194175"/>
          </a:xfrm>
          <a:prstGeom prst="rect">
            <a:avLst/>
          </a:prstGeom>
        </p:spPr>
        <p:txBody>
          <a:bodyPr anchor="t" rtlCol="false" tIns="0" lIns="0" bIns="0" rIns="0">
            <a:spAutoFit/>
          </a:bodyPr>
          <a:lstStyle/>
          <a:p>
            <a:pPr algn="ctr">
              <a:lnSpc>
                <a:spcPts val="10999"/>
              </a:lnSpc>
            </a:pPr>
            <a:r>
              <a:rPr lang="en-US" b="true" sz="9999">
                <a:solidFill>
                  <a:srgbClr val="FFFFFF"/>
                </a:solidFill>
                <a:latin typeface="Poppins Medium Bold"/>
                <a:ea typeface="Poppins Medium Bold"/>
                <a:cs typeface="Poppins Medium Bold"/>
                <a:sym typeface="Poppins Medium Bold"/>
              </a:rPr>
              <a:t>GRAFICAS, LISTAS Y COLAS</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2192886"/>
            <a:ext cx="16230600" cy="5961431"/>
            <a:chOff x="0" y="0"/>
            <a:chExt cx="21640800" cy="7948574"/>
          </a:xfrm>
        </p:grpSpPr>
        <p:sp>
          <p:nvSpPr>
            <p:cNvPr name="TextBox 3" id="3"/>
            <p:cNvSpPr txBox="true"/>
            <p:nvPr/>
          </p:nvSpPr>
          <p:spPr>
            <a:xfrm rot="0">
              <a:off x="0" y="9525"/>
              <a:ext cx="21640800" cy="1387475"/>
            </a:xfrm>
            <a:prstGeom prst="rect">
              <a:avLst/>
            </a:prstGeom>
          </p:spPr>
          <p:txBody>
            <a:bodyPr anchor="t" rtlCol="false" tIns="0" lIns="0" bIns="0" rIns="0">
              <a:spAutoFit/>
            </a:bodyPr>
            <a:lstStyle/>
            <a:p>
              <a:pPr algn="ctr">
                <a:lnSpc>
                  <a:spcPts val="4199"/>
                </a:lnSpc>
              </a:pPr>
              <a:r>
                <a:rPr lang="en-US" sz="3499">
                  <a:solidFill>
                    <a:srgbClr val="FFFFFF"/>
                  </a:solidFill>
                  <a:latin typeface="Poppins Medium"/>
                  <a:ea typeface="Poppins Medium"/>
                  <a:cs typeface="Poppins Medium"/>
                  <a:sym typeface="Poppins Medium"/>
                </a:rPr>
                <a:t>Las encontramos entre las opciones de la pestaña Animations. Podemos realizar los </a:t>
              </a:r>
              <a:r>
                <a:rPr lang="en-US" sz="3499">
                  <a:solidFill>
                    <a:srgbClr val="FFFFFF"/>
                  </a:solidFill>
                  <a:latin typeface="Poppins Medium"/>
                  <a:ea typeface="Poppins Medium"/>
                  <a:cs typeface="Poppins Medium"/>
                  <a:sym typeface="Poppins Medium"/>
                </a:rPr>
                <a:t>siguientes tipos de gráficas:</a:t>
              </a:r>
            </a:p>
          </p:txBody>
        </p:sp>
        <p:sp>
          <p:nvSpPr>
            <p:cNvPr name="TextBox 4" id="4"/>
            <p:cNvSpPr txBox="true"/>
            <p:nvPr/>
          </p:nvSpPr>
          <p:spPr>
            <a:xfrm rot="0">
              <a:off x="0" y="3082357"/>
              <a:ext cx="21640800" cy="4866217"/>
            </a:xfrm>
            <a:prstGeom prst="rect">
              <a:avLst/>
            </a:prstGeom>
          </p:spPr>
          <p:txBody>
            <a:bodyPr anchor="t" rtlCol="false" tIns="0" lIns="0" bIns="0" rIns="0">
              <a:spAutoFit/>
            </a:bodyPr>
            <a:lstStyle/>
            <a:p>
              <a:pPr algn="just">
                <a:lnSpc>
                  <a:spcPts val="4199"/>
                </a:lnSpc>
              </a:pPr>
              <a:r>
                <a:rPr lang="en-US" sz="2999">
                  <a:solidFill>
                    <a:srgbClr val="FFFFFF"/>
                  </a:solidFill>
                  <a:latin typeface="Poppins Light Bold"/>
                  <a:ea typeface="Poppins Light Bold"/>
                  <a:cs typeface="Poppins Light Bold"/>
                  <a:sym typeface="Poppins Light Bold"/>
                </a:rPr>
                <a:t>Gráficas de valores:</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Gráfica de líneas (Status Plot)</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Gráfica de pie (Status Pie)</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Grafica de barras(Status Chart)</a:t>
              </a:r>
            </a:p>
            <a:p>
              <a:pPr algn="just">
                <a:lnSpc>
                  <a:spcPts val="3499"/>
                </a:lnSpc>
              </a:pPr>
            </a:p>
            <a:p>
              <a:pPr algn="just">
                <a:lnSpc>
                  <a:spcPts val="4199"/>
                </a:lnSpc>
              </a:pPr>
              <a:r>
                <a:rPr lang="en-US" sz="2999">
                  <a:solidFill>
                    <a:srgbClr val="FFFFFF"/>
                  </a:solidFill>
                  <a:latin typeface="Poppins Light Bold"/>
                  <a:ea typeface="Poppins Light Bold"/>
                  <a:cs typeface="Poppins Light Bold"/>
                  <a:sym typeface="Poppins Light Bold"/>
                </a:rPr>
                <a:t>Gráficas de rangos:</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Gráfica circular o semicircular (Circular Gauge)</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Gráfica lineal (Linear Gauge).</a:t>
              </a:r>
            </a:p>
          </p:txBody>
        </p:sp>
        <p:sp>
          <p:nvSpPr>
            <p:cNvPr name="AutoShape 5" id="5"/>
            <p:cNvSpPr/>
            <p:nvPr/>
          </p:nvSpPr>
          <p:spPr>
            <a:xfrm>
              <a:off x="0" y="2668304"/>
              <a:ext cx="21640800" cy="0"/>
            </a:xfrm>
            <a:prstGeom prst="line">
              <a:avLst/>
            </a:prstGeom>
            <a:ln cap="rnd" w="25400">
              <a:solidFill>
                <a:srgbClr val="10B5BF"/>
              </a:solidFill>
              <a:prstDash val="solid"/>
              <a:headEnd type="none" len="sm" w="sm"/>
              <a:tailEnd type="none" len="sm" w="sm"/>
            </a:ln>
          </p:spPr>
        </p:sp>
      </p:grpSp>
      <p:grpSp>
        <p:nvGrpSpPr>
          <p:cNvPr name="Group 6" id="6"/>
          <p:cNvGrpSpPr/>
          <p:nvPr/>
        </p:nvGrpSpPr>
        <p:grpSpPr>
          <a:xfrm rot="0">
            <a:off x="1028700" y="307181"/>
            <a:ext cx="6452820" cy="1443038"/>
            <a:chOff x="0" y="0"/>
            <a:chExt cx="8603760" cy="1924050"/>
          </a:xfrm>
        </p:grpSpPr>
        <p:sp>
          <p:nvSpPr>
            <p:cNvPr name="TextBox 7" id="7"/>
            <p:cNvSpPr txBox="true"/>
            <p:nvPr/>
          </p:nvSpPr>
          <p:spPr>
            <a:xfrm rot="0">
              <a:off x="0" y="-9525"/>
              <a:ext cx="8603760"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GRAFICAS</a:t>
              </a:r>
            </a:p>
          </p:txBody>
        </p:sp>
        <p:sp>
          <p:nvSpPr>
            <p:cNvPr name="TextBox 8" id="8"/>
            <p:cNvSpPr txBox="true"/>
            <p:nvPr/>
          </p:nvSpPr>
          <p:spPr>
            <a:xfrm rot="0">
              <a:off x="0" y="1270000"/>
              <a:ext cx="8603760" cy="654051"/>
            </a:xfrm>
            <a:prstGeom prst="rect">
              <a:avLst/>
            </a:prstGeom>
          </p:spPr>
          <p:txBody>
            <a:bodyPr anchor="t" rtlCol="false" tIns="0" lIns="0" bIns="0" rIns="0">
              <a:spAutoFit/>
            </a:bodyPr>
            <a:lstStyle/>
            <a:p>
              <a:pPr algn="l">
                <a:lnSpc>
                  <a:spcPts val="419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79578" y="2769210"/>
            <a:ext cx="8812008" cy="4748580"/>
            <a:chOff x="0" y="0"/>
            <a:chExt cx="11749344" cy="6331441"/>
          </a:xfrm>
        </p:grpSpPr>
        <p:sp>
          <p:nvSpPr>
            <p:cNvPr name="TextBox 3" id="3"/>
            <p:cNvSpPr txBox="true"/>
            <p:nvPr/>
          </p:nvSpPr>
          <p:spPr>
            <a:xfrm rot="0">
              <a:off x="0" y="0"/>
              <a:ext cx="11749344"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1749344" cy="46270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El Status Plot muestra el valor de una expresióna través del tiempo dentro de un </a:t>
              </a:r>
              <a:r>
                <a:rPr lang="en-US" sz="2499">
                  <a:solidFill>
                    <a:srgbClr val="FFFFFF"/>
                  </a:solidFill>
                  <a:latin typeface="Poppins Light"/>
                  <a:ea typeface="Poppins Light"/>
                  <a:cs typeface="Poppins Light"/>
                  <a:sym typeface="Poppins Light"/>
                </a:rPr>
                <a:t>rectángulo de visualización.</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Su funcionalidad es la misma de status label,mostrar información de manera grafica. Laconfiguración que se debe de realizar son laselección de los ejes de coordenadas deacuerdo al tipo de grafico seleccionado.</a:t>
              </a:r>
            </a:p>
          </p:txBody>
        </p:sp>
        <p:sp>
          <p:nvSpPr>
            <p:cNvPr name="AutoShape 5" id="5"/>
            <p:cNvSpPr/>
            <p:nvPr/>
          </p:nvSpPr>
          <p:spPr>
            <a:xfrm>
              <a:off x="0" y="1271304"/>
              <a:ext cx="11749344"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161894" y="816885"/>
            <a:ext cx="2751339" cy="4545690"/>
          </a:xfrm>
          <a:custGeom>
            <a:avLst/>
            <a:gdLst/>
            <a:ahLst/>
            <a:cxnLst/>
            <a:rect r="r" b="b" t="t" l="l"/>
            <a:pathLst>
              <a:path h="4545690" w="2751339">
                <a:moveTo>
                  <a:pt x="0" y="0"/>
                </a:moveTo>
                <a:lnTo>
                  <a:pt x="2751339" y="0"/>
                </a:lnTo>
                <a:lnTo>
                  <a:pt x="2751339" y="4545690"/>
                </a:lnTo>
                <a:lnTo>
                  <a:pt x="0" y="4545690"/>
                </a:lnTo>
                <a:lnTo>
                  <a:pt x="0" y="0"/>
                </a:lnTo>
                <a:close/>
              </a:path>
            </a:pathLst>
          </a:custGeom>
          <a:blipFill>
            <a:blip r:embed="rId2"/>
            <a:stretch>
              <a:fillRect l="0" t="0" r="0" b="0"/>
            </a:stretch>
          </a:blipFill>
        </p:spPr>
      </p:sp>
      <p:grpSp>
        <p:nvGrpSpPr>
          <p:cNvPr name="Group 7" id="7"/>
          <p:cNvGrpSpPr/>
          <p:nvPr/>
        </p:nvGrpSpPr>
        <p:grpSpPr>
          <a:xfrm rot="0">
            <a:off x="1028700" y="307181"/>
            <a:ext cx="10113763" cy="1443038"/>
            <a:chOff x="0" y="0"/>
            <a:chExt cx="13485018" cy="1924050"/>
          </a:xfrm>
        </p:grpSpPr>
        <p:sp>
          <p:nvSpPr>
            <p:cNvPr name="TextBox 8" id="8"/>
            <p:cNvSpPr txBox="true"/>
            <p:nvPr/>
          </p:nvSpPr>
          <p:spPr>
            <a:xfrm rot="0">
              <a:off x="0" y="-9525"/>
              <a:ext cx="13485018"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GRAFICA DE LINEAS</a:t>
              </a:r>
            </a:p>
          </p:txBody>
        </p:sp>
        <p:sp>
          <p:nvSpPr>
            <p:cNvPr name="TextBox 9" id="9"/>
            <p:cNvSpPr txBox="true"/>
            <p:nvPr/>
          </p:nvSpPr>
          <p:spPr>
            <a:xfrm rot="0">
              <a:off x="0" y="1270000"/>
              <a:ext cx="13485018"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Status Plot</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47216" y="3158084"/>
            <a:ext cx="8226926" cy="3872280"/>
            <a:chOff x="0" y="0"/>
            <a:chExt cx="10969234" cy="5163041"/>
          </a:xfrm>
        </p:grpSpPr>
        <p:sp>
          <p:nvSpPr>
            <p:cNvPr name="TextBox 3" id="3"/>
            <p:cNvSpPr txBox="true"/>
            <p:nvPr/>
          </p:nvSpPr>
          <p:spPr>
            <a:xfrm rot="0">
              <a:off x="0" y="0"/>
              <a:ext cx="10969234"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0969234" cy="34586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El Status Pie muestra los valores de una lista de expresiones (en porcentaje de su </a:t>
              </a:r>
              <a:r>
                <a:rPr lang="en-US" sz="2499">
                  <a:solidFill>
                    <a:srgbClr val="FFFFFF"/>
                  </a:solidFill>
                  <a:latin typeface="Poppins Light"/>
                  <a:ea typeface="Poppins Light"/>
                  <a:cs typeface="Poppins Light"/>
                  <a:sym typeface="Poppins Light"/>
                </a:rPr>
                <a:t>suma total).</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En otras palabras, los porcentajes que se muestran en el gráfico son porcentajes sobre el total de todos los valores enel gráfico circular.</a:t>
              </a:r>
            </a:p>
          </p:txBody>
        </p:sp>
        <p:sp>
          <p:nvSpPr>
            <p:cNvPr name="AutoShape 5" id="5"/>
            <p:cNvSpPr/>
            <p:nvPr/>
          </p:nvSpPr>
          <p:spPr>
            <a:xfrm>
              <a:off x="0" y="1271304"/>
              <a:ext cx="10969234"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3308510" y="537204"/>
            <a:ext cx="2001107" cy="3791571"/>
          </a:xfrm>
          <a:custGeom>
            <a:avLst/>
            <a:gdLst/>
            <a:ahLst/>
            <a:cxnLst/>
            <a:rect r="r" b="b" t="t" l="l"/>
            <a:pathLst>
              <a:path h="3791571" w="2001107">
                <a:moveTo>
                  <a:pt x="0" y="0"/>
                </a:moveTo>
                <a:lnTo>
                  <a:pt x="2001107" y="0"/>
                </a:lnTo>
                <a:lnTo>
                  <a:pt x="2001107" y="3791572"/>
                </a:lnTo>
                <a:lnTo>
                  <a:pt x="0" y="3791572"/>
                </a:lnTo>
                <a:lnTo>
                  <a:pt x="0" y="0"/>
                </a:lnTo>
                <a:close/>
              </a:path>
            </a:pathLst>
          </a:custGeom>
          <a:blipFill>
            <a:blip r:embed="rId2"/>
            <a:stretch>
              <a:fillRect l="0" t="0" r="0" b="0"/>
            </a:stretch>
          </a:blipFill>
        </p:spPr>
      </p:sp>
      <p:sp>
        <p:nvSpPr>
          <p:cNvPr name="Freeform 7" id="7"/>
          <p:cNvSpPr/>
          <p:nvPr/>
        </p:nvSpPr>
        <p:spPr>
          <a:xfrm flipH="false" flipV="false" rot="0">
            <a:off x="11805679" y="4601078"/>
            <a:ext cx="5127616" cy="5127616"/>
          </a:xfrm>
          <a:custGeom>
            <a:avLst/>
            <a:gdLst/>
            <a:ahLst/>
            <a:cxnLst/>
            <a:rect r="r" b="b" t="t" l="l"/>
            <a:pathLst>
              <a:path h="5127616" w="5127616">
                <a:moveTo>
                  <a:pt x="0" y="0"/>
                </a:moveTo>
                <a:lnTo>
                  <a:pt x="5127617" y="0"/>
                </a:lnTo>
                <a:lnTo>
                  <a:pt x="5127617" y="5127617"/>
                </a:lnTo>
                <a:lnTo>
                  <a:pt x="0" y="5127617"/>
                </a:lnTo>
                <a:lnTo>
                  <a:pt x="0" y="0"/>
                </a:lnTo>
                <a:close/>
              </a:path>
            </a:pathLst>
          </a:custGeom>
          <a:blipFill>
            <a:blip r:embed="rId3"/>
            <a:stretch>
              <a:fillRect l="0" t="0" r="0" b="0"/>
            </a:stretch>
          </a:blipFill>
        </p:spPr>
      </p:sp>
      <p:grpSp>
        <p:nvGrpSpPr>
          <p:cNvPr name="Group 8" id="8"/>
          <p:cNvGrpSpPr/>
          <p:nvPr/>
        </p:nvGrpSpPr>
        <p:grpSpPr>
          <a:xfrm rot="0">
            <a:off x="1028700" y="307181"/>
            <a:ext cx="9595548" cy="1443038"/>
            <a:chOff x="0" y="0"/>
            <a:chExt cx="12794063" cy="1924050"/>
          </a:xfrm>
        </p:grpSpPr>
        <p:sp>
          <p:nvSpPr>
            <p:cNvPr name="TextBox 9" id="9"/>
            <p:cNvSpPr txBox="true"/>
            <p:nvPr/>
          </p:nvSpPr>
          <p:spPr>
            <a:xfrm rot="0">
              <a:off x="0" y="-9525"/>
              <a:ext cx="12794063"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GRAFICA DE PIE</a:t>
              </a:r>
            </a:p>
          </p:txBody>
        </p:sp>
        <p:sp>
          <p:nvSpPr>
            <p:cNvPr name="TextBox 10" id="10"/>
            <p:cNvSpPr txBox="true"/>
            <p:nvPr/>
          </p:nvSpPr>
          <p:spPr>
            <a:xfrm rot="0">
              <a:off x="0" y="1270000"/>
              <a:ext cx="12794063"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Status Pie</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47216" y="3158084"/>
            <a:ext cx="8226926" cy="4310430"/>
            <a:chOff x="0" y="0"/>
            <a:chExt cx="10969234" cy="5747241"/>
          </a:xfrm>
        </p:grpSpPr>
        <p:sp>
          <p:nvSpPr>
            <p:cNvPr name="TextBox 3" id="3"/>
            <p:cNvSpPr txBox="true"/>
            <p:nvPr/>
          </p:nvSpPr>
          <p:spPr>
            <a:xfrm rot="0">
              <a:off x="0" y="0"/>
              <a:ext cx="10969234"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0969234" cy="40428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El Status Chart muestra los valores de una lista de expresiones</a:t>
              </a:r>
              <a:r>
                <a:rPr lang="en-US" sz="2499">
                  <a:solidFill>
                    <a:srgbClr val="FFFFFF"/>
                  </a:solidFill>
                  <a:latin typeface="Poppins Light"/>
                  <a:ea typeface="Poppins Light"/>
                  <a:cs typeface="Poppins Light"/>
                  <a:sym typeface="Poppins Light"/>
                </a:rPr>
                <a:t>.</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En otras palabras, se usa para organizar y presentar diversos datos en un solo grafico, con el cual indica la frecuencia con la que la cual se presenta el dato o datos.</a:t>
              </a:r>
            </a:p>
          </p:txBody>
        </p:sp>
        <p:sp>
          <p:nvSpPr>
            <p:cNvPr name="AutoShape 5" id="5"/>
            <p:cNvSpPr/>
            <p:nvPr/>
          </p:nvSpPr>
          <p:spPr>
            <a:xfrm>
              <a:off x="0" y="1271304"/>
              <a:ext cx="10969234"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2819919" y="658231"/>
            <a:ext cx="3099136" cy="3437224"/>
          </a:xfrm>
          <a:custGeom>
            <a:avLst/>
            <a:gdLst/>
            <a:ahLst/>
            <a:cxnLst/>
            <a:rect r="r" b="b" t="t" l="l"/>
            <a:pathLst>
              <a:path h="3437224" w="3099136">
                <a:moveTo>
                  <a:pt x="0" y="0"/>
                </a:moveTo>
                <a:lnTo>
                  <a:pt x="3099137" y="0"/>
                </a:lnTo>
                <a:lnTo>
                  <a:pt x="3099137" y="3437224"/>
                </a:lnTo>
                <a:lnTo>
                  <a:pt x="0" y="3437224"/>
                </a:lnTo>
                <a:lnTo>
                  <a:pt x="0" y="0"/>
                </a:lnTo>
                <a:close/>
              </a:path>
            </a:pathLst>
          </a:custGeom>
          <a:blipFill>
            <a:blip r:embed="rId2"/>
            <a:stretch>
              <a:fillRect l="0" t="0" r="0" b="0"/>
            </a:stretch>
          </a:blipFill>
        </p:spPr>
      </p:sp>
      <p:sp>
        <p:nvSpPr>
          <p:cNvPr name="Freeform 7" id="7"/>
          <p:cNvSpPr/>
          <p:nvPr/>
        </p:nvSpPr>
        <p:spPr>
          <a:xfrm flipH="false" flipV="false" rot="0">
            <a:off x="11464043" y="4515834"/>
            <a:ext cx="5810890" cy="5029061"/>
          </a:xfrm>
          <a:custGeom>
            <a:avLst/>
            <a:gdLst/>
            <a:ahLst/>
            <a:cxnLst/>
            <a:rect r="r" b="b" t="t" l="l"/>
            <a:pathLst>
              <a:path h="5029061" w="5810890">
                <a:moveTo>
                  <a:pt x="0" y="0"/>
                </a:moveTo>
                <a:lnTo>
                  <a:pt x="5810890" y="0"/>
                </a:lnTo>
                <a:lnTo>
                  <a:pt x="5810890" y="5029061"/>
                </a:lnTo>
                <a:lnTo>
                  <a:pt x="0" y="50290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1028700" y="307181"/>
            <a:ext cx="10280930" cy="1443038"/>
            <a:chOff x="0" y="0"/>
            <a:chExt cx="13707906" cy="1924050"/>
          </a:xfrm>
        </p:grpSpPr>
        <p:sp>
          <p:nvSpPr>
            <p:cNvPr name="TextBox 9" id="9"/>
            <p:cNvSpPr txBox="true"/>
            <p:nvPr/>
          </p:nvSpPr>
          <p:spPr>
            <a:xfrm rot="0">
              <a:off x="0" y="-9525"/>
              <a:ext cx="13707906"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GRAFICA DE BARRAS</a:t>
              </a:r>
            </a:p>
          </p:txBody>
        </p:sp>
        <p:sp>
          <p:nvSpPr>
            <p:cNvPr name="TextBox 10" id="10"/>
            <p:cNvSpPr txBox="true"/>
            <p:nvPr/>
          </p:nvSpPr>
          <p:spPr>
            <a:xfrm rot="0">
              <a:off x="0" y="1270000"/>
              <a:ext cx="13707906"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Status Chart</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47216" y="3158084"/>
            <a:ext cx="8895591" cy="4310430"/>
            <a:chOff x="0" y="0"/>
            <a:chExt cx="11860788" cy="5747241"/>
          </a:xfrm>
        </p:grpSpPr>
        <p:sp>
          <p:nvSpPr>
            <p:cNvPr name="TextBox 3" id="3"/>
            <p:cNvSpPr txBox="true"/>
            <p:nvPr/>
          </p:nvSpPr>
          <p:spPr>
            <a:xfrm rot="0">
              <a:off x="0" y="0"/>
              <a:ext cx="11860788"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1860788" cy="40428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El indicador de la Circular (Circular Gauge) mostrará el valor de una expresión en un estilo de un medidor circular.</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El usuario también puede cambiar la escala del medidor cambiando los valores en la sección de la escala de la cinta.</a:t>
              </a:r>
            </a:p>
          </p:txBody>
        </p:sp>
        <p:sp>
          <p:nvSpPr>
            <p:cNvPr name="AutoShape 5" id="5"/>
            <p:cNvSpPr/>
            <p:nvPr/>
          </p:nvSpPr>
          <p:spPr>
            <a:xfrm>
              <a:off x="0" y="1271304"/>
              <a:ext cx="11860788"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3150851" y="437592"/>
            <a:ext cx="2985845" cy="3978979"/>
          </a:xfrm>
          <a:custGeom>
            <a:avLst/>
            <a:gdLst/>
            <a:ahLst/>
            <a:cxnLst/>
            <a:rect r="r" b="b" t="t" l="l"/>
            <a:pathLst>
              <a:path h="3978979" w="2985845">
                <a:moveTo>
                  <a:pt x="0" y="0"/>
                </a:moveTo>
                <a:lnTo>
                  <a:pt x="2985845" y="0"/>
                </a:lnTo>
                <a:lnTo>
                  <a:pt x="2985845" y="3978979"/>
                </a:lnTo>
                <a:lnTo>
                  <a:pt x="0" y="3978979"/>
                </a:lnTo>
                <a:lnTo>
                  <a:pt x="0" y="0"/>
                </a:lnTo>
                <a:close/>
              </a:path>
            </a:pathLst>
          </a:custGeom>
          <a:blipFill>
            <a:blip r:embed="rId2"/>
            <a:stretch>
              <a:fillRect l="0" t="-3277" r="0" b="-11407"/>
            </a:stretch>
          </a:blipFill>
        </p:spPr>
      </p:sp>
      <p:sp>
        <p:nvSpPr>
          <p:cNvPr name="Freeform 7" id="7"/>
          <p:cNvSpPr/>
          <p:nvPr/>
        </p:nvSpPr>
        <p:spPr>
          <a:xfrm flipH="false" flipV="false" rot="0">
            <a:off x="11923491" y="5313299"/>
            <a:ext cx="5440565" cy="4080423"/>
          </a:xfrm>
          <a:custGeom>
            <a:avLst/>
            <a:gdLst/>
            <a:ahLst/>
            <a:cxnLst/>
            <a:rect r="r" b="b" t="t" l="l"/>
            <a:pathLst>
              <a:path h="4080423" w="5440565">
                <a:moveTo>
                  <a:pt x="0" y="0"/>
                </a:moveTo>
                <a:lnTo>
                  <a:pt x="5440565" y="0"/>
                </a:lnTo>
                <a:lnTo>
                  <a:pt x="5440565" y="4080424"/>
                </a:lnTo>
                <a:lnTo>
                  <a:pt x="0" y="4080424"/>
                </a:lnTo>
                <a:lnTo>
                  <a:pt x="0" y="0"/>
                </a:lnTo>
                <a:close/>
              </a:path>
            </a:pathLst>
          </a:custGeom>
          <a:blipFill>
            <a:blip r:embed="rId3"/>
            <a:stretch>
              <a:fillRect l="0" t="0" r="0" b="0"/>
            </a:stretch>
          </a:blipFill>
        </p:spPr>
      </p:sp>
      <p:grpSp>
        <p:nvGrpSpPr>
          <p:cNvPr name="Group 8" id="8"/>
          <p:cNvGrpSpPr/>
          <p:nvPr/>
        </p:nvGrpSpPr>
        <p:grpSpPr>
          <a:xfrm rot="0">
            <a:off x="1028700" y="307181"/>
            <a:ext cx="12437376" cy="1443038"/>
            <a:chOff x="0" y="0"/>
            <a:chExt cx="16583168" cy="1924050"/>
          </a:xfrm>
        </p:grpSpPr>
        <p:sp>
          <p:nvSpPr>
            <p:cNvPr name="TextBox 9" id="9"/>
            <p:cNvSpPr txBox="true"/>
            <p:nvPr/>
          </p:nvSpPr>
          <p:spPr>
            <a:xfrm rot="0">
              <a:off x="0" y="-9525"/>
              <a:ext cx="16583168"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GRAFICA CIRCULAR</a:t>
              </a:r>
            </a:p>
          </p:txBody>
        </p:sp>
        <p:sp>
          <p:nvSpPr>
            <p:cNvPr name="TextBox 10" id="10"/>
            <p:cNvSpPr txBox="true"/>
            <p:nvPr/>
          </p:nvSpPr>
          <p:spPr>
            <a:xfrm rot="0">
              <a:off x="0" y="1270000"/>
              <a:ext cx="16583168"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Circular Gauge</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47216" y="3158084"/>
            <a:ext cx="8977032" cy="3872280"/>
            <a:chOff x="0" y="0"/>
            <a:chExt cx="11969376" cy="5163041"/>
          </a:xfrm>
        </p:grpSpPr>
        <p:sp>
          <p:nvSpPr>
            <p:cNvPr name="TextBox 3" id="3"/>
            <p:cNvSpPr txBox="true"/>
            <p:nvPr/>
          </p:nvSpPr>
          <p:spPr>
            <a:xfrm rot="0">
              <a:off x="0" y="0"/>
              <a:ext cx="11969376" cy="800100"/>
            </a:xfrm>
            <a:prstGeom prst="rect">
              <a:avLst/>
            </a:prstGeom>
          </p:spPr>
          <p:txBody>
            <a:bodyPr anchor="t" rtlCol="false" tIns="0" lIns="0" bIns="0" rIns="0">
              <a:spAutoFit/>
            </a:bodyPr>
            <a:lstStyle/>
            <a:p>
              <a:pPr algn="ctr">
                <a:lnSpc>
                  <a:spcPts val="4799"/>
                </a:lnSpc>
              </a:pPr>
            </a:p>
          </p:txBody>
        </p:sp>
        <p:sp>
          <p:nvSpPr>
            <p:cNvPr name="TextBox 4" id="4"/>
            <p:cNvSpPr txBox="true"/>
            <p:nvPr/>
          </p:nvSpPr>
          <p:spPr>
            <a:xfrm rot="0">
              <a:off x="0" y="1704407"/>
              <a:ext cx="11969376" cy="34586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El Linear Gauge mostrará el valor de una expresión en un estilo de un medidor lineal.</a:t>
              </a:r>
            </a:p>
            <a:p>
              <a:pPr algn="just">
                <a:lnSpc>
                  <a:spcPts val="3499"/>
                </a:lnSpc>
              </a:pPr>
            </a:p>
            <a:p>
              <a:pPr algn="just">
                <a:lnSpc>
                  <a:spcPts val="3499"/>
                </a:lnSpc>
              </a:pPr>
              <a:r>
                <a:rPr lang="en-US" sz="2499">
                  <a:solidFill>
                    <a:srgbClr val="FFFFFF"/>
                  </a:solidFill>
                  <a:latin typeface="Poppins Light"/>
                  <a:ea typeface="Poppins Light"/>
                  <a:cs typeface="Poppins Light"/>
                  <a:sym typeface="Poppins Light"/>
                </a:rPr>
                <a:t>El usuario también puede cambiar la escala del indicador, cambiando los valores en la sección dela escala de la cinta.</a:t>
              </a:r>
            </a:p>
          </p:txBody>
        </p:sp>
        <p:sp>
          <p:nvSpPr>
            <p:cNvPr name="AutoShape 5" id="5"/>
            <p:cNvSpPr/>
            <p:nvPr/>
          </p:nvSpPr>
          <p:spPr>
            <a:xfrm>
              <a:off x="0" y="1271304"/>
              <a:ext cx="11969376"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3314477" y="741814"/>
            <a:ext cx="2110022" cy="3376035"/>
          </a:xfrm>
          <a:custGeom>
            <a:avLst/>
            <a:gdLst/>
            <a:ahLst/>
            <a:cxnLst/>
            <a:rect r="r" b="b" t="t" l="l"/>
            <a:pathLst>
              <a:path h="3376035" w="2110022">
                <a:moveTo>
                  <a:pt x="0" y="0"/>
                </a:moveTo>
                <a:lnTo>
                  <a:pt x="2110022" y="0"/>
                </a:lnTo>
                <a:lnTo>
                  <a:pt x="2110022" y="3376035"/>
                </a:lnTo>
                <a:lnTo>
                  <a:pt x="0" y="3376035"/>
                </a:lnTo>
                <a:lnTo>
                  <a:pt x="0" y="0"/>
                </a:lnTo>
                <a:close/>
              </a:path>
            </a:pathLst>
          </a:custGeom>
          <a:blipFill>
            <a:blip r:embed="rId2"/>
            <a:stretch>
              <a:fillRect l="0" t="0" r="0" b="0"/>
            </a:stretch>
          </a:blipFill>
        </p:spPr>
      </p:sp>
      <p:sp>
        <p:nvSpPr>
          <p:cNvPr name="Freeform 7" id="7"/>
          <p:cNvSpPr/>
          <p:nvPr/>
        </p:nvSpPr>
        <p:spPr>
          <a:xfrm flipH="false" flipV="false" rot="0">
            <a:off x="13584106" y="4697484"/>
            <a:ext cx="1570764" cy="5204337"/>
          </a:xfrm>
          <a:custGeom>
            <a:avLst/>
            <a:gdLst/>
            <a:ahLst/>
            <a:cxnLst/>
            <a:rect r="r" b="b" t="t" l="l"/>
            <a:pathLst>
              <a:path h="5204337" w="1570764">
                <a:moveTo>
                  <a:pt x="0" y="0"/>
                </a:moveTo>
                <a:lnTo>
                  <a:pt x="1570763" y="0"/>
                </a:lnTo>
                <a:lnTo>
                  <a:pt x="1570763" y="5204337"/>
                </a:lnTo>
                <a:lnTo>
                  <a:pt x="0" y="52043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1028700" y="307181"/>
            <a:ext cx="9595548" cy="1443038"/>
            <a:chOff x="0" y="0"/>
            <a:chExt cx="12794063" cy="1924050"/>
          </a:xfrm>
        </p:grpSpPr>
        <p:sp>
          <p:nvSpPr>
            <p:cNvPr name="TextBox 9" id="9"/>
            <p:cNvSpPr txBox="true"/>
            <p:nvPr/>
          </p:nvSpPr>
          <p:spPr>
            <a:xfrm rot="0">
              <a:off x="0" y="-9525"/>
              <a:ext cx="12794063"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GRAFICA LINEAL</a:t>
              </a:r>
            </a:p>
          </p:txBody>
        </p:sp>
        <p:sp>
          <p:nvSpPr>
            <p:cNvPr name="TextBox 10" id="10"/>
            <p:cNvSpPr txBox="true"/>
            <p:nvPr/>
          </p:nvSpPr>
          <p:spPr>
            <a:xfrm rot="0">
              <a:off x="0" y="1270000"/>
              <a:ext cx="12794063"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Linear Gauge</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DAGKq-9pxR0</dc:identifier>
  <dcterms:modified xsi:type="dcterms:W3CDTF">2011-08-01T06:04:30Z</dcterms:modified>
  <cp:revision>1</cp:revision>
  <dc:title>Clase 2 - 02/08</dc:title>
</cp:coreProperties>
</file>

<file path=docProps/thumbnail.jpeg>
</file>